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4" r:id="rId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6" d="100"/>
          <a:sy n="46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94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F4989-D004-F6B2-6824-ED6362C04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827C37-8A28-3638-8283-8B39371422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1C006C-D107-6986-F6CE-4285F0EAC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9FB5C-17CE-D4EA-C7F7-5A3EFD9EF9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12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0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1429207"/>
            <a:ext cx="2190902" cy="2190902"/>
          </a:xfrm>
          <a:prstGeom prst="ellipse">
            <a:avLst/>
          </a:prstGeom>
          <a:solidFill>
            <a:srgbClr val="E053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a00d323af622cfe9718e8c6078ad9c1f.png"/>
          <p:cNvPicPr>
            <a:picLocks noChangeAspect="1"/>
          </p:cNvPicPr>
          <p:nvPr/>
        </p:nvPicPr>
        <p:blipFill>
          <a:blip r:embed="rId3"/>
          <a:srcRect l="-217" r="-217"/>
          <a:stretch/>
        </p:blipFill>
        <p:spPr>
          <a:xfrm>
            <a:off x="914400" y="6096305"/>
            <a:ext cx="1429207" cy="75895"/>
          </a:xfrm>
          <a:prstGeom prst="rect">
            <a:avLst/>
          </a:prstGeom>
        </p:spPr>
      </p:pic>
      <p:pic>
        <p:nvPicPr>
          <p:cNvPr id="4" name="Image 1" descr="gen-dedup-1067184c7e0da4219b5963c3777b7fb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805" y="0"/>
            <a:ext cx="10477500" cy="10287000"/>
          </a:xfrm>
          <a:prstGeom prst="rect">
            <a:avLst/>
          </a:prstGeom>
        </p:spPr>
      </p:pic>
      <p:pic>
        <p:nvPicPr>
          <p:cNvPr id="5" name="Image 2" descr="gen-dedup-fb5b4f202a5852a086784fad55f48a83.png"/>
          <p:cNvPicPr>
            <a:picLocks noChangeAspect="1"/>
          </p:cNvPicPr>
          <p:nvPr/>
        </p:nvPicPr>
        <p:blipFill>
          <a:blip r:embed="rId5"/>
          <a:srcRect l="-57" r="-57"/>
          <a:stretch/>
        </p:blipFill>
        <p:spPr>
          <a:xfrm>
            <a:off x="7677302" y="0"/>
            <a:ext cx="133502" cy="10287000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914400" y="875995"/>
            <a:ext cx="6286500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1950" b="1" kern="0" spc="663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TOKYO INTERNATIONAL UNIVERSITY</a:t>
            </a:r>
            <a:endParaRPr lang="en-US" sz="1950" dirty="0"/>
          </a:p>
        </p:txBody>
      </p:sp>
      <p:sp>
        <p:nvSpPr>
          <p:cNvPr id="7" name="Text 2"/>
          <p:cNvSpPr txBox="1"/>
          <p:nvPr/>
        </p:nvSpPr>
        <p:spPr>
          <a:xfrm>
            <a:off x="665018" y="2247595"/>
            <a:ext cx="6917187" cy="2276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8000"/>
              </a:lnSpc>
              <a:buNone/>
            </a:pPr>
            <a:r>
              <a:rPr lang="en-US" sz="5850" dirty="0"/>
              <a:t>GAIA JOURNEY</a:t>
            </a:r>
            <a:endParaRPr lang="en-US" altLang="ja-JP" sz="5850" dirty="0"/>
          </a:p>
          <a:p>
            <a:pPr marL="0" indent="0" algn="l">
              <a:lnSpc>
                <a:spcPct val="138000"/>
              </a:lnSpc>
              <a:buNone/>
            </a:pPr>
            <a:r>
              <a:rPr lang="ja-JP" altLang="en-US" sz="2400" dirty="0"/>
              <a:t>－不動産・観光・食・地域づくりをめぐる－</a:t>
            </a:r>
            <a:endParaRPr lang="en-US" sz="2400" dirty="0"/>
          </a:p>
        </p:txBody>
      </p:sp>
      <p:sp>
        <p:nvSpPr>
          <p:cNvPr id="8" name="Text 3"/>
          <p:cNvSpPr txBox="1"/>
          <p:nvPr/>
        </p:nvSpPr>
        <p:spPr>
          <a:xfrm>
            <a:off x="914400" y="5048402"/>
            <a:ext cx="6667805" cy="5239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2F5D5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インターンシップ・プログラム 2026</a:t>
            </a:r>
            <a:endParaRPr lang="en-US" sz="2550" dirty="0"/>
          </a:p>
        </p:txBody>
      </p:sp>
      <p:sp>
        <p:nvSpPr>
          <p:cNvPr id="9" name="Text 4"/>
          <p:cNvSpPr txBox="1"/>
          <p:nvPr/>
        </p:nvSpPr>
        <p:spPr>
          <a:xfrm>
            <a:off x="914400" y="6667805"/>
            <a:ext cx="7834579" cy="6958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50" kern="0" spc="81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2026.8.17 </a:t>
            </a:r>
            <a:r>
              <a:rPr lang="en-US" sz="2250" kern="0" spc="81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MON</a:t>
            </a:r>
            <a:r>
              <a:rPr lang="en-US" sz="4050" kern="0" spc="81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 — 8.21</a:t>
            </a:r>
            <a:r>
              <a:rPr lang="en-US" altLang="ja-JP" sz="2250" kern="0" spc="81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FRI</a:t>
            </a:r>
            <a:endParaRPr lang="en-US" sz="4050" dirty="0"/>
          </a:p>
        </p:txBody>
      </p:sp>
      <p:sp>
        <p:nvSpPr>
          <p:cNvPr id="10" name="Text 5"/>
          <p:cNvSpPr txBox="1"/>
          <p:nvPr/>
        </p:nvSpPr>
        <p:spPr>
          <a:xfrm>
            <a:off x="914400" y="7733995"/>
            <a:ext cx="6667805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1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株式会社ガイア</a:t>
            </a:r>
            <a:r>
              <a:rPr lang="en-US" sz="21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／全</a:t>
            </a:r>
            <a:r>
              <a:rPr lang="en-US" altLang="ja-JP" sz="21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</a:t>
            </a:r>
            <a:r>
              <a:rPr lang="en-US" sz="21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日間</a:t>
            </a:r>
            <a:endParaRPr lang="en-US" sz="2100" dirty="0"/>
          </a:p>
        </p:txBody>
      </p:sp>
      <p:sp>
        <p:nvSpPr>
          <p:cNvPr id="11" name="Text 6"/>
          <p:cNvSpPr txBox="1"/>
          <p:nvPr/>
        </p:nvSpPr>
        <p:spPr>
          <a:xfrm>
            <a:off x="914400" y="8858707"/>
            <a:ext cx="66678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4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SCHEDULE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0f378722b91d3f4c0983c0d90461a72d.png"/>
          <p:cNvPicPr>
            <a:picLocks noChangeAspect="1"/>
          </p:cNvPicPr>
          <p:nvPr/>
        </p:nvPicPr>
        <p:blipFill>
          <a:blip r:embed="rId3"/>
          <a:srcRect t="-57" b="-57"/>
          <a:stretch/>
        </p:blipFill>
        <p:spPr>
          <a:xfrm>
            <a:off x="0" y="0"/>
            <a:ext cx="18288000" cy="13350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859000" y="914400"/>
            <a:ext cx="1904695" cy="1904695"/>
          </a:xfrm>
          <a:prstGeom prst="ellipse">
            <a:avLst/>
          </a:prstGeom>
          <a:solidFill>
            <a:srgbClr val="E8B33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gen-dedup-22909b31c911ccf5cfff4852087d3514.png"/>
          <p:cNvPicPr>
            <a:picLocks noChangeAspect="1"/>
          </p:cNvPicPr>
          <p:nvPr/>
        </p:nvPicPr>
        <p:blipFill>
          <a:blip r:embed="rId4"/>
          <a:srcRect l="-81" r="-81"/>
          <a:stretch/>
        </p:blipFill>
        <p:spPr>
          <a:xfrm>
            <a:off x="952805" y="2952598"/>
            <a:ext cx="16383305" cy="47549"/>
          </a:xfrm>
          <a:prstGeom prst="rect">
            <a:avLst/>
          </a:prstGeom>
        </p:spPr>
      </p:pic>
      <p:pic>
        <p:nvPicPr>
          <p:cNvPr id="5" name="Image 2" descr="gen-dedup-866af190c7e29b2ac071a90d11c94053.png"/>
          <p:cNvPicPr>
            <a:picLocks noChangeAspect="1"/>
          </p:cNvPicPr>
          <p:nvPr/>
        </p:nvPicPr>
        <p:blipFill>
          <a:blip r:embed="rId5"/>
          <a:srcRect t="-63" b="-63"/>
          <a:stretch/>
        </p:blipFill>
        <p:spPr>
          <a:xfrm>
            <a:off x="952805" y="3353105"/>
            <a:ext cx="2590495" cy="133502"/>
          </a:xfrm>
          <a:prstGeom prst="rect">
            <a:avLst/>
          </a:prstGeom>
        </p:spPr>
      </p:pic>
      <p:pic>
        <p:nvPicPr>
          <p:cNvPr id="6" name="Image 3" descr="gen-dedup-f7ff59bde8f7d8f59f33508988ca7dfc.png"/>
          <p:cNvPicPr>
            <a:picLocks noChangeAspect="1"/>
          </p:cNvPicPr>
          <p:nvPr/>
        </p:nvPicPr>
        <p:blipFill>
          <a:blip r:embed="rId6"/>
          <a:srcRect t="-63" b="-63"/>
          <a:stretch/>
        </p:blipFill>
        <p:spPr>
          <a:xfrm>
            <a:off x="3715207" y="3353105"/>
            <a:ext cx="2590495" cy="133502"/>
          </a:xfrm>
          <a:prstGeom prst="rect">
            <a:avLst/>
          </a:prstGeom>
        </p:spPr>
      </p:pic>
      <p:pic>
        <p:nvPicPr>
          <p:cNvPr id="7" name="Image 4" descr="gen-dedup-a4ea98592ef0a5e554fa2679ee08c7bb.png"/>
          <p:cNvPicPr>
            <a:picLocks noChangeAspect="1"/>
          </p:cNvPicPr>
          <p:nvPr/>
        </p:nvPicPr>
        <p:blipFill>
          <a:blip r:embed="rId7"/>
          <a:srcRect t="-63" b="-63"/>
          <a:stretch/>
        </p:blipFill>
        <p:spPr>
          <a:xfrm>
            <a:off x="6476695" y="3353105"/>
            <a:ext cx="2590495" cy="133502"/>
          </a:xfrm>
          <a:prstGeom prst="rect">
            <a:avLst/>
          </a:prstGeom>
        </p:spPr>
      </p:pic>
      <p:pic>
        <p:nvPicPr>
          <p:cNvPr id="8" name="Image 5" descr="gen-dedup-866af190c7e29b2ac071a90d11c94053.png"/>
          <p:cNvPicPr>
            <a:picLocks noChangeAspect="1"/>
          </p:cNvPicPr>
          <p:nvPr/>
        </p:nvPicPr>
        <p:blipFill>
          <a:blip r:embed="rId5"/>
          <a:srcRect t="-63" b="-63"/>
          <a:stretch/>
        </p:blipFill>
        <p:spPr>
          <a:xfrm>
            <a:off x="9239098" y="3353105"/>
            <a:ext cx="2590495" cy="133502"/>
          </a:xfrm>
          <a:prstGeom prst="rect">
            <a:avLst/>
          </a:prstGeom>
        </p:spPr>
      </p:pic>
      <p:pic>
        <p:nvPicPr>
          <p:cNvPr id="9" name="Image 6" descr="gen-dedup-f7ff59bde8f7d8f59f33508988ca7dfc.png"/>
          <p:cNvPicPr>
            <a:picLocks noChangeAspect="1"/>
          </p:cNvPicPr>
          <p:nvPr/>
        </p:nvPicPr>
        <p:blipFill>
          <a:blip r:embed="rId6"/>
          <a:srcRect t="-63" b="-63"/>
          <a:stretch/>
        </p:blipFill>
        <p:spPr>
          <a:xfrm>
            <a:off x="12001500" y="3353105"/>
            <a:ext cx="2590495" cy="133502"/>
          </a:xfrm>
          <a:prstGeom prst="rect">
            <a:avLst/>
          </a:prstGeom>
        </p:spPr>
      </p:pic>
      <p:pic>
        <p:nvPicPr>
          <p:cNvPr id="11" name="Image 7" descr="gen-dedup-30d6edd3af78d31c6fd443ebd0f34403.png"/>
          <p:cNvPicPr>
            <a:picLocks noChangeAspect="1"/>
          </p:cNvPicPr>
          <p:nvPr/>
        </p:nvPicPr>
        <p:blipFill>
          <a:blip r:embed="rId8"/>
          <a:srcRect l="-406" r="-406"/>
          <a:stretch/>
        </p:blipFill>
        <p:spPr>
          <a:xfrm>
            <a:off x="952805" y="8762695"/>
            <a:ext cx="16383305" cy="28346"/>
          </a:xfrm>
          <a:prstGeom prst="rect">
            <a:avLst/>
          </a:prstGeom>
        </p:spPr>
      </p:pic>
      <p:sp>
        <p:nvSpPr>
          <p:cNvPr id="12" name="Text 2"/>
          <p:cNvSpPr txBox="1"/>
          <p:nvPr/>
        </p:nvSpPr>
        <p:spPr>
          <a:xfrm>
            <a:off x="952805" y="914400"/>
            <a:ext cx="66678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76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OVERVIEW</a:t>
            </a:r>
            <a:endParaRPr lang="en-US" sz="1800" dirty="0"/>
          </a:p>
        </p:txBody>
      </p:sp>
      <p:sp>
        <p:nvSpPr>
          <p:cNvPr id="13" name="Text 3"/>
          <p:cNvSpPr txBox="1"/>
          <p:nvPr/>
        </p:nvSpPr>
        <p:spPr>
          <a:xfrm>
            <a:off x="952805" y="1390802"/>
            <a:ext cx="8572500" cy="9436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570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６日間の全体像</a:t>
            </a:r>
            <a:endParaRPr lang="en-US" sz="5700" dirty="0"/>
          </a:p>
        </p:txBody>
      </p:sp>
      <p:sp>
        <p:nvSpPr>
          <p:cNvPr id="14" name="Text 4"/>
          <p:cNvSpPr txBox="1"/>
          <p:nvPr/>
        </p:nvSpPr>
        <p:spPr>
          <a:xfrm>
            <a:off x="9525305" y="2018995"/>
            <a:ext cx="7810805" cy="486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2550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2026.8.17 — 8.2</a:t>
            </a:r>
            <a:r>
              <a:rPr lang="en-US" altLang="ja-JP" sz="2550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</a:t>
            </a:r>
            <a:endParaRPr lang="en-US" sz="2550" dirty="0"/>
          </a:p>
        </p:txBody>
      </p:sp>
      <p:sp>
        <p:nvSpPr>
          <p:cNvPr id="15" name="Text 5"/>
          <p:cNvSpPr txBox="1"/>
          <p:nvPr/>
        </p:nvSpPr>
        <p:spPr>
          <a:xfrm>
            <a:off x="952805" y="3733495"/>
            <a:ext cx="25914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b="1" kern="0" spc="429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1</a:t>
            </a:r>
            <a:endParaRPr lang="en-US" sz="1650" dirty="0"/>
          </a:p>
        </p:txBody>
      </p:sp>
      <p:sp>
        <p:nvSpPr>
          <p:cNvPr id="16" name="Text 6"/>
          <p:cNvSpPr txBox="1"/>
          <p:nvPr/>
        </p:nvSpPr>
        <p:spPr>
          <a:xfrm>
            <a:off x="952805" y="4134002"/>
            <a:ext cx="2591410" cy="6574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650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08.17</a:t>
            </a:r>
            <a:endParaRPr lang="en-US" sz="4650" dirty="0"/>
          </a:p>
        </p:txBody>
      </p:sp>
      <p:sp>
        <p:nvSpPr>
          <p:cNvPr id="17" name="Text 7"/>
          <p:cNvSpPr txBox="1"/>
          <p:nvPr/>
        </p:nvSpPr>
        <p:spPr>
          <a:xfrm>
            <a:off x="952805" y="4859122"/>
            <a:ext cx="2591410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kern="0" spc="165" dirty="0">
                <a:solidFill>
                  <a:srgbClr val="6B6B62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MON ／ 月</a:t>
            </a:r>
            <a:endParaRPr lang="en-US" sz="1650" dirty="0"/>
          </a:p>
        </p:txBody>
      </p:sp>
      <p:sp>
        <p:nvSpPr>
          <p:cNvPr id="18" name="Text 8"/>
          <p:cNvSpPr txBox="1"/>
          <p:nvPr/>
        </p:nvSpPr>
        <p:spPr>
          <a:xfrm>
            <a:off x="952805" y="5368442"/>
            <a:ext cx="2591410" cy="929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88"/>
              </a:lnSpc>
              <a:buNone/>
            </a:pPr>
            <a:r>
              <a:rPr lang="en-US" altLang="ja-JP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1</a:t>
            </a:r>
            <a:r>
              <a:rPr lang="ja-JP" alt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、</a:t>
            </a:r>
            <a:r>
              <a:rPr lang="en-US" sz="2325" b="1" dirty="0" err="1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福祉の森</a:t>
            </a:r>
            <a:endParaRPr lang="en-US" sz="2325" dirty="0"/>
          </a:p>
          <a:p>
            <a:pPr marL="0" indent="0" algn="l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 </a:t>
            </a:r>
            <a:r>
              <a:rPr lang="en-US" sz="2325" b="1" dirty="0" err="1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構想委員会</a:t>
            </a:r>
            <a:endParaRPr lang="en-US" sz="2325" dirty="0"/>
          </a:p>
        </p:txBody>
      </p:sp>
      <p:sp>
        <p:nvSpPr>
          <p:cNvPr id="19" name="Text 9"/>
          <p:cNvSpPr txBox="1"/>
          <p:nvPr/>
        </p:nvSpPr>
        <p:spPr>
          <a:xfrm>
            <a:off x="952805" y="6550761"/>
            <a:ext cx="2591410" cy="662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46"/>
              </a:lnSpc>
              <a:buNone/>
            </a:pPr>
            <a:endParaRPr lang="en-US" sz="1725" dirty="0"/>
          </a:p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11:30 – 17:00</a:t>
            </a:r>
            <a:endParaRPr lang="en-US" sz="1725" dirty="0"/>
          </a:p>
        </p:txBody>
      </p:sp>
      <p:sp>
        <p:nvSpPr>
          <p:cNvPr id="20" name="Text 10"/>
          <p:cNvSpPr txBox="1"/>
          <p:nvPr/>
        </p:nvSpPr>
        <p:spPr>
          <a:xfrm>
            <a:off x="3715207" y="3733495"/>
            <a:ext cx="25914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b="1" kern="0" spc="429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2</a:t>
            </a:r>
            <a:endParaRPr lang="en-US" sz="1650" dirty="0"/>
          </a:p>
        </p:txBody>
      </p:sp>
      <p:sp>
        <p:nvSpPr>
          <p:cNvPr id="21" name="Text 11"/>
          <p:cNvSpPr txBox="1"/>
          <p:nvPr/>
        </p:nvSpPr>
        <p:spPr>
          <a:xfrm>
            <a:off x="3715207" y="4134002"/>
            <a:ext cx="2591410" cy="6574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650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08.18</a:t>
            </a:r>
            <a:endParaRPr lang="en-US" sz="4650" dirty="0"/>
          </a:p>
        </p:txBody>
      </p:sp>
      <p:sp>
        <p:nvSpPr>
          <p:cNvPr id="22" name="Text 12"/>
          <p:cNvSpPr txBox="1"/>
          <p:nvPr/>
        </p:nvSpPr>
        <p:spPr>
          <a:xfrm>
            <a:off x="3715207" y="4859122"/>
            <a:ext cx="2591410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kern="0" spc="165" dirty="0">
                <a:solidFill>
                  <a:srgbClr val="6B6B62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TUE ／ 火</a:t>
            </a:r>
            <a:endParaRPr lang="en-US" sz="1650" dirty="0"/>
          </a:p>
        </p:txBody>
      </p:sp>
      <p:sp>
        <p:nvSpPr>
          <p:cNvPr id="23" name="Text 13"/>
          <p:cNvSpPr txBox="1"/>
          <p:nvPr/>
        </p:nvSpPr>
        <p:spPr>
          <a:xfrm>
            <a:off x="3715207" y="5368442"/>
            <a:ext cx="2591410" cy="929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ターミナルアイ</a:t>
            </a:r>
            <a:endParaRPr lang="en-US" sz="2325" dirty="0"/>
          </a:p>
          <a:p>
            <a:pPr marL="0" indent="0" algn="l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家具設置</a:t>
            </a:r>
            <a:endParaRPr lang="en-US" sz="2325" dirty="0"/>
          </a:p>
        </p:txBody>
      </p:sp>
      <p:sp>
        <p:nvSpPr>
          <p:cNvPr id="24" name="Text 14"/>
          <p:cNvSpPr txBox="1"/>
          <p:nvPr/>
        </p:nvSpPr>
        <p:spPr>
          <a:xfrm>
            <a:off x="3715207" y="6439205"/>
            <a:ext cx="2591410" cy="773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ガイアリゾート</a:t>
            </a:r>
            <a:endParaRPr lang="en-US" sz="1725" dirty="0"/>
          </a:p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9:30 – 17:00</a:t>
            </a:r>
            <a:endParaRPr lang="en-US" sz="1725" dirty="0"/>
          </a:p>
        </p:txBody>
      </p:sp>
      <p:sp>
        <p:nvSpPr>
          <p:cNvPr id="25" name="Text 15"/>
          <p:cNvSpPr txBox="1"/>
          <p:nvPr/>
        </p:nvSpPr>
        <p:spPr>
          <a:xfrm>
            <a:off x="6476695" y="3733495"/>
            <a:ext cx="25914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b="1" kern="0" spc="429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3</a:t>
            </a:r>
            <a:endParaRPr lang="en-US" sz="1650" dirty="0"/>
          </a:p>
        </p:txBody>
      </p:sp>
      <p:sp>
        <p:nvSpPr>
          <p:cNvPr id="26" name="Text 16"/>
          <p:cNvSpPr txBox="1"/>
          <p:nvPr/>
        </p:nvSpPr>
        <p:spPr>
          <a:xfrm>
            <a:off x="6476695" y="4134002"/>
            <a:ext cx="2591410" cy="6574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650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08.19</a:t>
            </a:r>
            <a:endParaRPr lang="en-US" sz="4650" dirty="0"/>
          </a:p>
        </p:txBody>
      </p:sp>
      <p:sp>
        <p:nvSpPr>
          <p:cNvPr id="27" name="Text 17"/>
          <p:cNvSpPr txBox="1"/>
          <p:nvPr/>
        </p:nvSpPr>
        <p:spPr>
          <a:xfrm>
            <a:off x="6476695" y="4859122"/>
            <a:ext cx="2591410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kern="0" spc="165" dirty="0">
                <a:solidFill>
                  <a:srgbClr val="6B6B62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WED ／ 水</a:t>
            </a:r>
            <a:endParaRPr lang="en-US" sz="1650" dirty="0"/>
          </a:p>
        </p:txBody>
      </p:sp>
      <p:sp>
        <p:nvSpPr>
          <p:cNvPr id="28" name="Text 18"/>
          <p:cNvSpPr txBox="1"/>
          <p:nvPr/>
        </p:nvSpPr>
        <p:spPr>
          <a:xfrm>
            <a:off x="6476695" y="5368442"/>
            <a:ext cx="2591410" cy="929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エステート</a:t>
            </a:r>
            <a:endParaRPr lang="en-US" sz="2325" dirty="0"/>
          </a:p>
          <a:p>
            <a:pPr marL="0" indent="0" algn="l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部門実習</a:t>
            </a:r>
            <a:endParaRPr lang="en-US" sz="2325" dirty="0"/>
          </a:p>
        </p:txBody>
      </p:sp>
      <p:sp>
        <p:nvSpPr>
          <p:cNvPr id="29" name="Text 19"/>
          <p:cNvSpPr txBox="1"/>
          <p:nvPr/>
        </p:nvSpPr>
        <p:spPr>
          <a:xfrm>
            <a:off x="6476695" y="6439205"/>
            <a:ext cx="2591410" cy="773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15:00 会議出席</a:t>
            </a:r>
            <a:endParaRPr lang="en-US" sz="1725" dirty="0"/>
          </a:p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9:30 – 17:00</a:t>
            </a:r>
            <a:endParaRPr lang="en-US" sz="1725" dirty="0"/>
          </a:p>
        </p:txBody>
      </p:sp>
      <p:sp>
        <p:nvSpPr>
          <p:cNvPr id="30" name="Text 20"/>
          <p:cNvSpPr txBox="1"/>
          <p:nvPr/>
        </p:nvSpPr>
        <p:spPr>
          <a:xfrm>
            <a:off x="9239098" y="3733495"/>
            <a:ext cx="25914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b="1" kern="0" spc="429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4</a:t>
            </a:r>
            <a:endParaRPr lang="en-US" sz="1650" dirty="0"/>
          </a:p>
        </p:txBody>
      </p:sp>
      <p:sp>
        <p:nvSpPr>
          <p:cNvPr id="31" name="Text 21"/>
          <p:cNvSpPr txBox="1"/>
          <p:nvPr/>
        </p:nvSpPr>
        <p:spPr>
          <a:xfrm>
            <a:off x="9239098" y="4134002"/>
            <a:ext cx="2591410" cy="6574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650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08.20</a:t>
            </a:r>
            <a:endParaRPr lang="en-US" sz="4650" dirty="0"/>
          </a:p>
        </p:txBody>
      </p:sp>
      <p:sp>
        <p:nvSpPr>
          <p:cNvPr id="32" name="Text 22"/>
          <p:cNvSpPr txBox="1"/>
          <p:nvPr/>
        </p:nvSpPr>
        <p:spPr>
          <a:xfrm>
            <a:off x="9239098" y="4859122"/>
            <a:ext cx="2591410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kern="0" spc="165" dirty="0">
                <a:solidFill>
                  <a:srgbClr val="6B6B62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THU ／ 木</a:t>
            </a:r>
            <a:endParaRPr lang="en-US" sz="1650" dirty="0"/>
          </a:p>
        </p:txBody>
      </p:sp>
      <p:sp>
        <p:nvSpPr>
          <p:cNvPr id="33" name="Text 23"/>
          <p:cNvSpPr txBox="1"/>
          <p:nvPr/>
        </p:nvSpPr>
        <p:spPr>
          <a:xfrm>
            <a:off x="9239098" y="5368442"/>
            <a:ext cx="2591410" cy="929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デベロップメント</a:t>
            </a:r>
            <a:endParaRPr lang="en-US" sz="2325" dirty="0"/>
          </a:p>
          <a:p>
            <a:pPr marL="0" indent="0" algn="l">
              <a:lnSpc>
                <a:spcPts val="3488"/>
              </a:lnSpc>
              <a:buNone/>
            </a:pPr>
            <a:r>
              <a:rPr lang="en-US" sz="2325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部門実習</a:t>
            </a:r>
            <a:endParaRPr lang="en-US" sz="2325" dirty="0"/>
          </a:p>
        </p:txBody>
      </p:sp>
      <p:sp>
        <p:nvSpPr>
          <p:cNvPr id="34" name="Text 24"/>
          <p:cNvSpPr txBox="1"/>
          <p:nvPr/>
        </p:nvSpPr>
        <p:spPr>
          <a:xfrm>
            <a:off x="9239098" y="6439205"/>
            <a:ext cx="2591410" cy="773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9:00 集合</a:t>
            </a:r>
            <a:endParaRPr lang="en-US" sz="1725" dirty="0"/>
          </a:p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9:00 – 1</a:t>
            </a:r>
            <a:r>
              <a:rPr lang="en-US" altLang="ja-JP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6</a:t>
            </a: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:00</a:t>
            </a:r>
            <a:endParaRPr lang="en-US" sz="1725" dirty="0"/>
          </a:p>
        </p:txBody>
      </p:sp>
      <p:sp>
        <p:nvSpPr>
          <p:cNvPr id="35" name="Text 25"/>
          <p:cNvSpPr txBox="1"/>
          <p:nvPr/>
        </p:nvSpPr>
        <p:spPr>
          <a:xfrm>
            <a:off x="12001500" y="3733495"/>
            <a:ext cx="25914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b="1" kern="0" spc="429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5</a:t>
            </a:r>
            <a:endParaRPr lang="en-US" sz="1650" dirty="0"/>
          </a:p>
        </p:txBody>
      </p:sp>
      <p:sp>
        <p:nvSpPr>
          <p:cNvPr id="36" name="Text 26"/>
          <p:cNvSpPr txBox="1"/>
          <p:nvPr/>
        </p:nvSpPr>
        <p:spPr>
          <a:xfrm>
            <a:off x="12001500" y="4134002"/>
            <a:ext cx="2591410" cy="6574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650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08.21</a:t>
            </a:r>
            <a:endParaRPr lang="en-US" sz="4650" dirty="0"/>
          </a:p>
        </p:txBody>
      </p:sp>
      <p:sp>
        <p:nvSpPr>
          <p:cNvPr id="37" name="Text 27"/>
          <p:cNvSpPr txBox="1"/>
          <p:nvPr/>
        </p:nvSpPr>
        <p:spPr>
          <a:xfrm>
            <a:off x="12001500" y="4859122"/>
            <a:ext cx="2591410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kern="0" spc="165" dirty="0">
                <a:solidFill>
                  <a:srgbClr val="6B6B62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FRI ／ 金</a:t>
            </a:r>
            <a:endParaRPr lang="en-US" sz="1650" dirty="0"/>
          </a:p>
        </p:txBody>
      </p:sp>
      <p:sp>
        <p:nvSpPr>
          <p:cNvPr id="38" name="Text 28"/>
          <p:cNvSpPr txBox="1"/>
          <p:nvPr/>
        </p:nvSpPr>
        <p:spPr>
          <a:xfrm>
            <a:off x="12001500" y="5368442"/>
            <a:ext cx="2591410" cy="929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88"/>
              </a:lnSpc>
              <a:buNone/>
            </a:pPr>
            <a:r>
              <a:rPr lang="ja-JP" altLang="en-US" sz="2325" b="1" dirty="0">
                <a:solidFill>
                  <a:srgbClr val="1A1A1A"/>
                </a:solidFill>
                <a:latin typeface="Shippori Mincho B1" pitchFamily="34" charset="0"/>
              </a:rPr>
              <a:t>ガイアフーズ</a:t>
            </a:r>
            <a:endParaRPr lang="en-US" altLang="ja-JP" sz="2325" b="1" dirty="0">
              <a:solidFill>
                <a:srgbClr val="1A1A1A"/>
              </a:solidFill>
              <a:latin typeface="Shippori Mincho B1" pitchFamily="34" charset="0"/>
            </a:endParaRPr>
          </a:p>
          <a:p>
            <a:pPr marL="0" indent="0" algn="l">
              <a:lnSpc>
                <a:spcPts val="3488"/>
              </a:lnSpc>
              <a:buNone/>
            </a:pPr>
            <a:r>
              <a:rPr lang="ja-JP" altLang="en-US" sz="2325" b="1" dirty="0">
                <a:solidFill>
                  <a:srgbClr val="1A1A1A"/>
                </a:solidFill>
                <a:latin typeface="Shippori Mincho B1" pitchFamily="34" charset="0"/>
              </a:rPr>
              <a:t>部門実習</a:t>
            </a:r>
            <a:endParaRPr lang="en-US" sz="2325" dirty="0"/>
          </a:p>
        </p:txBody>
      </p:sp>
      <p:sp>
        <p:nvSpPr>
          <p:cNvPr id="39" name="Text 29"/>
          <p:cNvSpPr txBox="1"/>
          <p:nvPr/>
        </p:nvSpPr>
        <p:spPr>
          <a:xfrm>
            <a:off x="12001500" y="6439205"/>
            <a:ext cx="2591410" cy="773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終日</a:t>
            </a:r>
            <a:endParaRPr lang="en-US" sz="1725" dirty="0"/>
          </a:p>
          <a:p>
            <a:pPr marL="0" indent="0" algn="l">
              <a:lnSpc>
                <a:spcPts val="2846"/>
              </a:lnSpc>
              <a:buNone/>
            </a:pP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9:30 – 1</a:t>
            </a:r>
            <a:r>
              <a:rPr lang="en-US" altLang="ja-JP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</a:t>
            </a:r>
            <a:r>
              <a:rPr 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:00</a:t>
            </a:r>
            <a:endParaRPr lang="en-US" sz="1725" dirty="0"/>
          </a:p>
        </p:txBody>
      </p:sp>
      <p:sp>
        <p:nvSpPr>
          <p:cNvPr id="46" name="Text 36"/>
          <p:cNvSpPr txBox="1"/>
          <p:nvPr/>
        </p:nvSpPr>
        <p:spPr>
          <a:xfrm>
            <a:off x="15430500" y="9068105"/>
            <a:ext cx="190561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02</a:t>
            </a:r>
            <a:endParaRPr lang="en-US" sz="195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0888C3E-9CF4-C157-206E-D42AC7CC18BE}"/>
              </a:ext>
            </a:extLst>
          </p:cNvPr>
          <p:cNvSpPr txBox="1"/>
          <p:nvPr/>
        </p:nvSpPr>
        <p:spPr>
          <a:xfrm>
            <a:off x="3691389" y="7342109"/>
            <a:ext cx="1688066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725" dirty="0" err="1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集合</a:t>
            </a:r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：</a:t>
            </a:r>
            <a:r>
              <a:rPr lang="en-US" altLang="ja-JP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VISITOR</a:t>
            </a:r>
            <a:endParaRPr lang="ja-JP" altLang="en-US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70B23DE-3FAB-568D-5882-8C1036133BF0}"/>
              </a:ext>
            </a:extLst>
          </p:cNvPr>
          <p:cNvSpPr txBox="1"/>
          <p:nvPr/>
        </p:nvSpPr>
        <p:spPr>
          <a:xfrm>
            <a:off x="6196472" y="7346945"/>
            <a:ext cx="259141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725" dirty="0" err="1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集合</a:t>
            </a:r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：</a:t>
            </a:r>
            <a:endParaRPr lang="en-US" altLang="ja-JP" sz="1725" dirty="0">
              <a:solidFill>
                <a:srgbClr val="4A4A44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蔵王山水苑管理事務所</a:t>
            </a:r>
            <a:endParaRPr lang="ja-JP" altLang="en-US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A0F3F83-E50D-B2BF-2446-C8BA78573F55}"/>
              </a:ext>
            </a:extLst>
          </p:cNvPr>
          <p:cNvSpPr txBox="1"/>
          <p:nvPr/>
        </p:nvSpPr>
        <p:spPr>
          <a:xfrm>
            <a:off x="8958874" y="7353605"/>
            <a:ext cx="259141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725" dirty="0" err="1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集合</a:t>
            </a:r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：</a:t>
            </a:r>
            <a:endParaRPr lang="en-US" altLang="ja-JP" sz="1725" dirty="0">
              <a:solidFill>
                <a:srgbClr val="4A4A44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蔵王山水苑管理事務所</a:t>
            </a:r>
            <a:endParaRPr lang="ja-JP" altLang="en-US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5149760A-7C55-1081-B79A-929CB4F3475B}"/>
              </a:ext>
            </a:extLst>
          </p:cNvPr>
          <p:cNvSpPr txBox="1"/>
          <p:nvPr/>
        </p:nvSpPr>
        <p:spPr>
          <a:xfrm>
            <a:off x="11833789" y="7397260"/>
            <a:ext cx="2173155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725" dirty="0" err="1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集合</a:t>
            </a:r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：ざおう食堂</a:t>
            </a:r>
            <a:endParaRPr lang="ja-JP" altLang="en-US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C7B2A0B0-56A6-2ADC-5F56-016B30274E76}"/>
              </a:ext>
            </a:extLst>
          </p:cNvPr>
          <p:cNvSpPr txBox="1"/>
          <p:nvPr/>
        </p:nvSpPr>
        <p:spPr>
          <a:xfrm>
            <a:off x="827266" y="7397260"/>
            <a:ext cx="189515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725" dirty="0" err="1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集合</a:t>
            </a:r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：</a:t>
            </a:r>
            <a:endParaRPr lang="en-US" altLang="ja-JP" sz="1725" dirty="0">
              <a:solidFill>
                <a:srgbClr val="4A4A44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r>
              <a:rPr lang="ja-JP" altLang="en-US" sz="1725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ホワイトハウス</a:t>
            </a:r>
            <a:endParaRPr lang="ja-JP" altLang="en-US" dirty="0"/>
          </a:p>
        </p:txBody>
      </p:sp>
      <p:sp>
        <p:nvSpPr>
          <p:cNvPr id="47" name="Text 8">
            <a:extLst>
              <a:ext uri="{FF2B5EF4-FFF2-40B4-BE49-F238E27FC236}">
                <a16:creationId xmlns:a16="http://schemas.microsoft.com/office/drawing/2014/main" id="{D748B6F1-45CF-4608-A1D4-C7560352F285}"/>
              </a:ext>
            </a:extLst>
          </p:cNvPr>
          <p:cNvSpPr txBox="1"/>
          <p:nvPr/>
        </p:nvSpPr>
        <p:spPr>
          <a:xfrm>
            <a:off x="982771" y="6428465"/>
            <a:ext cx="2591410" cy="929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88"/>
              </a:lnSpc>
              <a:buNone/>
            </a:pPr>
            <a:r>
              <a:rPr lang="en-US" altLang="ja-JP" sz="2325" b="1" dirty="0">
                <a:latin typeface="Shippori Mincho B1" pitchFamily="34" charset="0"/>
              </a:rPr>
              <a:t>2</a:t>
            </a:r>
            <a:r>
              <a:rPr lang="ja-JP" altLang="en-US" sz="2325" b="1" dirty="0">
                <a:latin typeface="Shippori Mincho B1" pitchFamily="34" charset="0"/>
              </a:rPr>
              <a:t>、現地</a:t>
            </a:r>
            <a:r>
              <a:rPr lang="ja-JP" altLang="en-US" sz="2325" b="1" dirty="0">
                <a:solidFill>
                  <a:srgbClr val="1A1A1A"/>
                </a:solidFill>
                <a:latin typeface="Shippori Mincho B1" pitchFamily="34" charset="0"/>
              </a:rPr>
              <a:t>視察</a:t>
            </a:r>
            <a:endParaRPr lang="en-US" sz="23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e2ccf5f4c86eedb7e53794a2fe7e631c.png"/>
          <p:cNvPicPr>
            <a:picLocks noChangeAspect="1"/>
          </p:cNvPicPr>
          <p:nvPr/>
        </p:nvPicPr>
        <p:blipFill>
          <a:blip r:embed="rId3"/>
          <a:srcRect t="-56" b="-56"/>
          <a:stretch/>
        </p:blipFill>
        <p:spPr>
          <a:xfrm>
            <a:off x="0" y="0"/>
            <a:ext cx="11677802" cy="133502"/>
          </a:xfrm>
          <a:prstGeom prst="rect">
            <a:avLst/>
          </a:prstGeom>
        </p:spPr>
      </p:pic>
      <p:pic>
        <p:nvPicPr>
          <p:cNvPr id="3" name="Image 1" descr="gen-dedup-3c444facb8a1906a46036359bef0a4e0.png"/>
          <p:cNvPicPr>
            <a:picLocks noChangeAspect="1"/>
          </p:cNvPicPr>
          <p:nvPr/>
        </p:nvPicPr>
        <p:blipFill>
          <a:blip r:embed="rId4"/>
          <a:srcRect t="-402" b="-402"/>
          <a:stretch/>
        </p:blipFill>
        <p:spPr>
          <a:xfrm>
            <a:off x="952805" y="3353105"/>
            <a:ext cx="9905695" cy="38405"/>
          </a:xfrm>
          <a:prstGeom prst="rect">
            <a:avLst/>
          </a:prstGeom>
        </p:spPr>
      </p:pic>
      <p:pic>
        <p:nvPicPr>
          <p:cNvPr id="4" name="Image 2" descr="gen-dedup-2d2b6644ea0988ab3eea798e01b5db7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305" y="0"/>
            <a:ext cx="6477000" cy="10287000"/>
          </a:xfrm>
          <a:prstGeom prst="rect">
            <a:avLst/>
          </a:prstGeom>
        </p:spPr>
      </p:pic>
      <p:pic>
        <p:nvPicPr>
          <p:cNvPr id="5" name="Image 3" descr="gen-dedup-3d3b24580f5e653462a7fb6ed0dd7f6d.png"/>
          <p:cNvPicPr>
            <a:picLocks noChangeAspect="1"/>
          </p:cNvPicPr>
          <p:nvPr/>
        </p:nvPicPr>
        <p:blipFill>
          <a:blip r:embed="rId6"/>
          <a:srcRect l="-57" r="-57"/>
          <a:stretch/>
        </p:blipFill>
        <p:spPr>
          <a:xfrm>
            <a:off x="11677802" y="0"/>
            <a:ext cx="133502" cy="102870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952805" y="780898"/>
            <a:ext cx="38103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40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1 ／ MON</a:t>
            </a:r>
            <a:endParaRPr lang="en-US" sz="1800" dirty="0"/>
          </a:p>
        </p:txBody>
      </p:sp>
      <p:sp>
        <p:nvSpPr>
          <p:cNvPr id="7" name="Text 1"/>
          <p:cNvSpPr txBox="1"/>
          <p:nvPr/>
        </p:nvSpPr>
        <p:spPr>
          <a:xfrm>
            <a:off x="914400" y="1143000"/>
            <a:ext cx="5143500" cy="16486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250" kern="0" spc="-112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08.17</a:t>
            </a:r>
            <a:endParaRPr lang="en-US" sz="11250" dirty="0"/>
          </a:p>
        </p:txBody>
      </p:sp>
      <p:sp>
        <p:nvSpPr>
          <p:cNvPr id="8" name="Text 2"/>
          <p:cNvSpPr txBox="1"/>
          <p:nvPr/>
        </p:nvSpPr>
        <p:spPr>
          <a:xfrm>
            <a:off x="6286500" y="1815084"/>
            <a:ext cx="4953305" cy="1271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85"/>
              </a:lnSpc>
              <a:buNone/>
            </a:pPr>
            <a:r>
              <a:rPr lang="en-US" altLang="ja-JP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1</a:t>
            </a:r>
            <a:r>
              <a:rPr lang="ja-JP" alt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．</a:t>
            </a:r>
            <a:r>
              <a:rPr lang="en-US" sz="3300" b="1" dirty="0" err="1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福祉の森構想委員会</a:t>
            </a:r>
            <a:endParaRPr lang="en-US" sz="3300" dirty="0"/>
          </a:p>
          <a:p>
            <a:pPr marL="0" indent="0" algn="l">
              <a:lnSpc>
                <a:spcPts val="4785"/>
              </a:lnSpc>
              <a:buNone/>
            </a:pPr>
            <a:r>
              <a:rPr lang="en-US" altLang="ja-JP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2</a:t>
            </a:r>
            <a:r>
              <a:rPr lang="ja-JP" alt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．</a:t>
            </a:r>
            <a:r>
              <a:rPr lang="en-US" sz="3300" b="1" dirty="0" err="1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現地視察</a:t>
            </a:r>
            <a:endParaRPr lang="en-US" sz="3300" dirty="0"/>
          </a:p>
        </p:txBody>
      </p:sp>
      <p:sp>
        <p:nvSpPr>
          <p:cNvPr id="9" name="Text 3"/>
          <p:cNvSpPr txBox="1"/>
          <p:nvPr/>
        </p:nvSpPr>
        <p:spPr>
          <a:xfrm>
            <a:off x="952805" y="3810305"/>
            <a:ext cx="28575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11:30</a:t>
            </a:r>
            <a:endParaRPr lang="en-US" sz="3450" dirty="0"/>
          </a:p>
        </p:txBody>
      </p:sp>
      <p:sp>
        <p:nvSpPr>
          <p:cNvPr id="10" name="Text 4"/>
          <p:cNvSpPr txBox="1"/>
          <p:nvPr/>
        </p:nvSpPr>
        <p:spPr>
          <a:xfrm>
            <a:off x="4190695" y="3895344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 err="1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福祉の森構想委員会</a:t>
            </a:r>
            <a:r>
              <a:rPr lang="ja-JP" alt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　参加</a:t>
            </a:r>
            <a:endParaRPr lang="en-US" sz="2850" dirty="0"/>
          </a:p>
        </p:txBody>
      </p:sp>
      <p:sp>
        <p:nvSpPr>
          <p:cNvPr id="11" name="Text 5"/>
          <p:cNvSpPr txBox="1"/>
          <p:nvPr/>
        </p:nvSpPr>
        <p:spPr>
          <a:xfrm>
            <a:off x="4190695" y="4497934"/>
            <a:ext cx="6667805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場所：ホワイトハウス</a:t>
            </a:r>
            <a:endParaRPr lang="en-US" sz="1950" dirty="0"/>
          </a:p>
        </p:txBody>
      </p:sp>
      <p:pic>
        <p:nvPicPr>
          <p:cNvPr id="12" name="Image 4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952805" y="5198364"/>
            <a:ext cx="9905695" cy="19202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952805" y="5522062"/>
            <a:ext cx="3082442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9A958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13:30–14:30</a:t>
            </a:r>
            <a:endParaRPr lang="en-US" sz="3450" dirty="0"/>
          </a:p>
        </p:txBody>
      </p:sp>
      <p:sp>
        <p:nvSpPr>
          <p:cNvPr id="14" name="Text 7"/>
          <p:cNvSpPr txBox="1"/>
          <p:nvPr/>
        </p:nvSpPr>
        <p:spPr>
          <a:xfrm>
            <a:off x="4190695" y="5608015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6B6B62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昼食</a:t>
            </a:r>
            <a:endParaRPr lang="en-US" sz="2850" dirty="0"/>
          </a:p>
        </p:txBody>
      </p:sp>
      <p:pic>
        <p:nvPicPr>
          <p:cNvPr id="15" name="Image 5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952805" y="6494069"/>
            <a:ext cx="9905695" cy="19202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952805" y="6817766"/>
            <a:ext cx="28575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14:30 —</a:t>
            </a:r>
            <a:endParaRPr lang="en-US" sz="3450" dirty="0"/>
          </a:p>
        </p:txBody>
      </p:sp>
      <p:sp>
        <p:nvSpPr>
          <p:cNvPr id="17" name="Text 9"/>
          <p:cNvSpPr txBox="1"/>
          <p:nvPr/>
        </p:nvSpPr>
        <p:spPr>
          <a:xfrm>
            <a:off x="4190695" y="6903720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 err="1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現地視察</a:t>
            </a:r>
            <a:r>
              <a:rPr lang="ja-JP" alt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　（まちづくり視察）</a:t>
            </a:r>
            <a:endParaRPr lang="en-US" sz="2850" dirty="0"/>
          </a:p>
        </p:txBody>
      </p:sp>
      <p:pic>
        <p:nvPicPr>
          <p:cNvPr id="18" name="Image 6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952805" y="7789774"/>
            <a:ext cx="9905695" cy="19202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952805" y="8113471"/>
            <a:ext cx="28575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2F5D5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17:00</a:t>
            </a:r>
            <a:endParaRPr lang="en-US" sz="3450" dirty="0"/>
          </a:p>
        </p:txBody>
      </p:sp>
      <p:sp>
        <p:nvSpPr>
          <p:cNvPr id="20" name="Text 11"/>
          <p:cNvSpPr txBox="1"/>
          <p:nvPr/>
        </p:nvSpPr>
        <p:spPr>
          <a:xfrm>
            <a:off x="4190695" y="8198510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退勤</a:t>
            </a:r>
            <a:endParaRPr lang="en-US" sz="2850" dirty="0"/>
          </a:p>
        </p:txBody>
      </p:sp>
      <p:sp>
        <p:nvSpPr>
          <p:cNvPr id="21" name="Text 12"/>
          <p:cNvSpPr txBox="1"/>
          <p:nvPr/>
        </p:nvSpPr>
        <p:spPr>
          <a:xfrm>
            <a:off x="952805" y="9525305"/>
            <a:ext cx="190561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03</a:t>
            </a:r>
            <a:endParaRPr lang="en-US" sz="1950" dirty="0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FE653231-7B1A-D152-7A6F-BFFE431B0E0A}"/>
              </a:ext>
            </a:extLst>
          </p:cNvPr>
          <p:cNvSpPr txBox="1"/>
          <p:nvPr/>
        </p:nvSpPr>
        <p:spPr>
          <a:xfrm>
            <a:off x="5631567" y="8808068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850" b="1" dirty="0">
                <a:solidFill>
                  <a:schemeClr val="accent3"/>
                </a:solidFill>
                <a:latin typeface="Shippori Mincho B1" pitchFamily="34" charset="0"/>
              </a:rPr>
              <a:t>担当：ガイアリゾート　永倉</a:t>
            </a:r>
            <a:endParaRPr lang="en-US" sz="2850" dirty="0">
              <a:solidFill>
                <a:schemeClr val="accent3"/>
              </a:solidFill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AE55ABD0-9710-08A5-291B-8DE41BB5A7D6}"/>
              </a:ext>
            </a:extLst>
          </p:cNvPr>
          <p:cNvSpPr txBox="1"/>
          <p:nvPr/>
        </p:nvSpPr>
        <p:spPr>
          <a:xfrm>
            <a:off x="2210105" y="9553762"/>
            <a:ext cx="1143000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※ 昼食・休憩の取り方、予定の変更は当日の指示を優先してください。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4ddb1e8a5451e13051ff0e300a118930.png"/>
          <p:cNvPicPr>
            <a:picLocks noChangeAspect="1"/>
          </p:cNvPicPr>
          <p:nvPr/>
        </p:nvPicPr>
        <p:blipFill>
          <a:blip r:embed="rId3"/>
          <a:srcRect t="-58" b="-58"/>
          <a:stretch/>
        </p:blipFill>
        <p:spPr>
          <a:xfrm>
            <a:off x="6420002" y="0"/>
            <a:ext cx="11867998" cy="13350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5620695" y="1143000"/>
            <a:ext cx="1714500" cy="1714500"/>
          </a:xfrm>
          <a:prstGeom prst="ellipse">
            <a:avLst/>
          </a:prstGeom>
          <a:solidFill>
            <a:srgbClr val="E8B33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gen-dedup-3c444facb8a1906a46036359bef0a4e0.png"/>
          <p:cNvPicPr>
            <a:picLocks noChangeAspect="1"/>
          </p:cNvPicPr>
          <p:nvPr/>
        </p:nvPicPr>
        <p:blipFill>
          <a:blip r:embed="rId4"/>
          <a:srcRect t="-402" b="-402"/>
          <a:stretch/>
        </p:blipFill>
        <p:spPr>
          <a:xfrm>
            <a:off x="7200900" y="4000500"/>
            <a:ext cx="10134295" cy="38405"/>
          </a:xfrm>
          <a:prstGeom prst="rect">
            <a:avLst/>
          </a:prstGeom>
        </p:spPr>
      </p:pic>
      <p:pic>
        <p:nvPicPr>
          <p:cNvPr id="5" name="Image 2" descr="gen-dedup-a12e7ce65b076ac7d3aab0f7f9adab6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286500" cy="10287000"/>
          </a:xfrm>
          <a:prstGeom prst="rect">
            <a:avLst/>
          </a:prstGeom>
        </p:spPr>
      </p:pic>
      <p:pic>
        <p:nvPicPr>
          <p:cNvPr id="6" name="Image 3" descr="gen-dedup-fb5b4f202a5852a086784fad55f48a83.png"/>
          <p:cNvPicPr>
            <a:picLocks noChangeAspect="1"/>
          </p:cNvPicPr>
          <p:nvPr/>
        </p:nvPicPr>
        <p:blipFill>
          <a:blip r:embed="rId6"/>
          <a:srcRect l="-57" r="-57"/>
          <a:stretch/>
        </p:blipFill>
        <p:spPr>
          <a:xfrm>
            <a:off x="6286500" y="0"/>
            <a:ext cx="133502" cy="10287000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7239305" y="780898"/>
            <a:ext cx="38103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40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2 ／ TUE</a:t>
            </a:r>
            <a:endParaRPr lang="en-US" sz="1800" dirty="0"/>
          </a:p>
        </p:txBody>
      </p:sp>
      <p:sp>
        <p:nvSpPr>
          <p:cNvPr id="8" name="Text 2"/>
          <p:cNvSpPr txBox="1"/>
          <p:nvPr/>
        </p:nvSpPr>
        <p:spPr>
          <a:xfrm>
            <a:off x="7200900" y="1143000"/>
            <a:ext cx="6096305" cy="16486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250" kern="0" spc="-112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08.18</a:t>
            </a:r>
            <a:endParaRPr lang="en-US" sz="11250" dirty="0"/>
          </a:p>
        </p:txBody>
      </p:sp>
      <p:sp>
        <p:nvSpPr>
          <p:cNvPr id="9" name="Text 3"/>
          <p:cNvSpPr txBox="1"/>
          <p:nvPr/>
        </p:nvSpPr>
        <p:spPr>
          <a:xfrm>
            <a:off x="7200900" y="3105302"/>
            <a:ext cx="10135210" cy="6099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ja-JP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Terminal</a:t>
            </a:r>
            <a:r>
              <a:rPr lang="ja-JP" alt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 </a:t>
            </a:r>
            <a:r>
              <a:rPr lang="en-US" altLang="ja-JP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ai</a:t>
            </a:r>
          </a:p>
          <a:p>
            <a:pPr marL="0" indent="0" algn="l">
              <a:buNone/>
            </a:pPr>
            <a:r>
              <a:rPr 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 </a:t>
            </a:r>
            <a:r>
              <a:rPr lang="en-US" sz="3300" b="1" dirty="0" err="1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家具</a:t>
            </a:r>
            <a:r>
              <a:rPr lang="ja-JP" alt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搬入・</a:t>
            </a:r>
            <a:r>
              <a:rPr lang="en-US" sz="3300" b="1" dirty="0" err="1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設置／ガイアリゾート</a:t>
            </a:r>
            <a:endParaRPr lang="en-US" sz="3300" dirty="0"/>
          </a:p>
        </p:txBody>
      </p:sp>
      <p:sp>
        <p:nvSpPr>
          <p:cNvPr id="10" name="Text 4"/>
          <p:cNvSpPr txBox="1"/>
          <p:nvPr/>
        </p:nvSpPr>
        <p:spPr>
          <a:xfrm>
            <a:off x="7200900" y="4457700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9:30</a:t>
            </a:r>
            <a:endParaRPr lang="en-US" sz="3450" dirty="0"/>
          </a:p>
        </p:txBody>
      </p:sp>
      <p:sp>
        <p:nvSpPr>
          <p:cNvPr id="11" name="Text 5"/>
          <p:cNvSpPr txBox="1"/>
          <p:nvPr/>
        </p:nvSpPr>
        <p:spPr>
          <a:xfrm>
            <a:off x="9868205" y="4543654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集合</a:t>
            </a:r>
            <a:endParaRPr lang="en-US" sz="2850" dirty="0"/>
          </a:p>
        </p:txBody>
      </p:sp>
      <p:sp>
        <p:nvSpPr>
          <p:cNvPr id="12" name="Text 6"/>
          <p:cNvSpPr txBox="1"/>
          <p:nvPr/>
        </p:nvSpPr>
        <p:spPr>
          <a:xfrm>
            <a:off x="9868205" y="5145329"/>
            <a:ext cx="7467905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場所：VISITOR</a:t>
            </a:r>
            <a:endParaRPr lang="en-US" sz="1950" dirty="0"/>
          </a:p>
        </p:txBody>
      </p:sp>
      <p:pic>
        <p:nvPicPr>
          <p:cNvPr id="13" name="Image 4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7200900" y="5827471"/>
            <a:ext cx="10134295" cy="19202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7200900" y="6131966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10:00</a:t>
            </a:r>
            <a:endParaRPr lang="en-US" sz="3450" dirty="0"/>
          </a:p>
        </p:txBody>
      </p:sp>
      <p:sp>
        <p:nvSpPr>
          <p:cNvPr id="15" name="Text 8"/>
          <p:cNvSpPr txBox="1"/>
          <p:nvPr/>
        </p:nvSpPr>
        <p:spPr>
          <a:xfrm>
            <a:off x="9868205" y="6217920"/>
            <a:ext cx="7777886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ターミナルアイ 家具選定・搬入・設置</a:t>
            </a:r>
            <a:endParaRPr lang="en-US" sz="2850" dirty="0"/>
          </a:p>
        </p:txBody>
      </p:sp>
      <p:pic>
        <p:nvPicPr>
          <p:cNvPr id="16" name="Image 5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7200900" y="7084771"/>
            <a:ext cx="10134295" cy="19202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7200900" y="7389266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14:00 —</a:t>
            </a:r>
            <a:endParaRPr lang="en-US" sz="3450" dirty="0"/>
          </a:p>
        </p:txBody>
      </p:sp>
      <p:sp>
        <p:nvSpPr>
          <p:cNvPr id="18" name="Text 10"/>
          <p:cNvSpPr txBox="1"/>
          <p:nvPr/>
        </p:nvSpPr>
        <p:spPr>
          <a:xfrm>
            <a:off x="9868205" y="7475220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ガイアリゾート</a:t>
            </a:r>
            <a:endParaRPr lang="en-US" sz="2850" dirty="0"/>
          </a:p>
        </p:txBody>
      </p:sp>
      <p:pic>
        <p:nvPicPr>
          <p:cNvPr id="19" name="Image 6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7200900" y="8342071"/>
            <a:ext cx="10134295" cy="19202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7200900" y="8646566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2F5D5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17:00</a:t>
            </a:r>
            <a:endParaRPr lang="en-US" sz="3450" dirty="0"/>
          </a:p>
        </p:txBody>
      </p:sp>
      <p:sp>
        <p:nvSpPr>
          <p:cNvPr id="21" name="Text 12"/>
          <p:cNvSpPr txBox="1"/>
          <p:nvPr/>
        </p:nvSpPr>
        <p:spPr>
          <a:xfrm>
            <a:off x="9868205" y="8732520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退勤</a:t>
            </a:r>
            <a:endParaRPr lang="en-US" sz="2850" dirty="0"/>
          </a:p>
        </p:txBody>
      </p:sp>
      <p:sp>
        <p:nvSpPr>
          <p:cNvPr id="22" name="Text 13"/>
          <p:cNvSpPr txBox="1"/>
          <p:nvPr/>
        </p:nvSpPr>
        <p:spPr>
          <a:xfrm>
            <a:off x="15430500" y="9525305"/>
            <a:ext cx="190561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04</a:t>
            </a:r>
            <a:endParaRPr lang="en-US" sz="1950" dirty="0"/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FB151878-818D-60A2-AE9B-71B45FE8D69A}"/>
              </a:ext>
            </a:extLst>
          </p:cNvPr>
          <p:cNvSpPr txBox="1"/>
          <p:nvPr/>
        </p:nvSpPr>
        <p:spPr>
          <a:xfrm>
            <a:off x="7239305" y="9706356"/>
            <a:ext cx="1143000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※ 昼食・休憩の取り方、予定の変更は当日の指示を優先してください。</a:t>
            </a:r>
            <a:endParaRPr lang="en-US" sz="1800" dirty="0"/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57BCB303-D78D-0858-1F30-1E30EA328F72}"/>
              </a:ext>
            </a:extLst>
          </p:cNvPr>
          <p:cNvSpPr txBox="1"/>
          <p:nvPr/>
        </p:nvSpPr>
        <p:spPr>
          <a:xfrm>
            <a:off x="12001500" y="9144000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850" b="1" dirty="0">
                <a:solidFill>
                  <a:schemeClr val="accent3"/>
                </a:solidFill>
                <a:latin typeface="Shippori Mincho B1" pitchFamily="34" charset="0"/>
              </a:rPr>
              <a:t>担当：ガイアリゾート　永倉</a:t>
            </a:r>
            <a:endParaRPr lang="en-US" sz="285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316ded2dd741c921e985b62f227ee394.png"/>
          <p:cNvPicPr>
            <a:picLocks noChangeAspect="1"/>
          </p:cNvPicPr>
          <p:nvPr/>
        </p:nvPicPr>
        <p:blipFill>
          <a:blip r:embed="rId3"/>
          <a:srcRect t="-56" b="-56"/>
          <a:stretch/>
        </p:blipFill>
        <p:spPr>
          <a:xfrm>
            <a:off x="0" y="0"/>
            <a:ext cx="11677802" cy="133502"/>
          </a:xfrm>
          <a:prstGeom prst="rect">
            <a:avLst/>
          </a:prstGeom>
        </p:spPr>
      </p:pic>
      <p:pic>
        <p:nvPicPr>
          <p:cNvPr id="3" name="Image 1" descr="gen-dedup-3c444facb8a1906a46036359bef0a4e0.png"/>
          <p:cNvPicPr>
            <a:picLocks noChangeAspect="1"/>
          </p:cNvPicPr>
          <p:nvPr/>
        </p:nvPicPr>
        <p:blipFill>
          <a:blip r:embed="rId4"/>
          <a:srcRect t="-402" b="-402"/>
          <a:stretch/>
        </p:blipFill>
        <p:spPr>
          <a:xfrm>
            <a:off x="952805" y="3353105"/>
            <a:ext cx="9905695" cy="38405"/>
          </a:xfrm>
          <a:prstGeom prst="rect">
            <a:avLst/>
          </a:prstGeom>
        </p:spPr>
      </p:pic>
      <p:pic>
        <p:nvPicPr>
          <p:cNvPr id="4" name="Image 2" descr="gen-dedup-f2fecc80434f1831d4d06d8d35e1829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305" y="0"/>
            <a:ext cx="6477000" cy="10287000"/>
          </a:xfrm>
          <a:prstGeom prst="rect">
            <a:avLst/>
          </a:prstGeom>
        </p:spPr>
      </p:pic>
      <p:pic>
        <p:nvPicPr>
          <p:cNvPr id="5" name="Image 3" descr="gen-dedup-ed84d7c0a3f3e6c4d048ea40914dc107.png"/>
          <p:cNvPicPr>
            <a:picLocks noChangeAspect="1"/>
          </p:cNvPicPr>
          <p:nvPr/>
        </p:nvPicPr>
        <p:blipFill>
          <a:blip r:embed="rId6"/>
          <a:srcRect l="-57" r="-57"/>
          <a:stretch/>
        </p:blipFill>
        <p:spPr>
          <a:xfrm>
            <a:off x="11677802" y="0"/>
            <a:ext cx="133502" cy="102870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952805" y="780898"/>
            <a:ext cx="38103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40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3 ／ WED</a:t>
            </a:r>
            <a:endParaRPr lang="en-US" sz="1800" dirty="0"/>
          </a:p>
        </p:txBody>
      </p:sp>
      <p:sp>
        <p:nvSpPr>
          <p:cNvPr id="7" name="Text 1"/>
          <p:cNvSpPr txBox="1"/>
          <p:nvPr/>
        </p:nvSpPr>
        <p:spPr>
          <a:xfrm>
            <a:off x="914400" y="1143000"/>
            <a:ext cx="5143500" cy="16486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250" kern="0" spc="-112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08.19</a:t>
            </a:r>
            <a:endParaRPr lang="en-US" sz="11250" dirty="0"/>
          </a:p>
        </p:txBody>
      </p:sp>
      <p:sp>
        <p:nvSpPr>
          <p:cNvPr id="8" name="Text 2"/>
          <p:cNvSpPr txBox="1"/>
          <p:nvPr/>
        </p:nvSpPr>
        <p:spPr>
          <a:xfrm>
            <a:off x="6286500" y="1815084"/>
            <a:ext cx="4953305" cy="1271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85"/>
              </a:lnSpc>
              <a:buNone/>
            </a:pPr>
            <a:r>
              <a:rPr 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エステート部門</a:t>
            </a:r>
            <a:endParaRPr lang="en-US" sz="3300" dirty="0"/>
          </a:p>
          <a:p>
            <a:pPr marL="0" indent="0" algn="l">
              <a:lnSpc>
                <a:spcPts val="4785"/>
              </a:lnSpc>
              <a:buNone/>
            </a:pPr>
            <a:r>
              <a:rPr 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での実習</a:t>
            </a:r>
            <a:endParaRPr lang="en-US" sz="3300" dirty="0"/>
          </a:p>
        </p:txBody>
      </p:sp>
      <p:sp>
        <p:nvSpPr>
          <p:cNvPr id="9" name="Text 3"/>
          <p:cNvSpPr txBox="1"/>
          <p:nvPr/>
        </p:nvSpPr>
        <p:spPr>
          <a:xfrm>
            <a:off x="952805" y="3810305"/>
            <a:ext cx="2667305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9:30</a:t>
            </a:r>
            <a:endParaRPr lang="en-US" sz="3450" dirty="0"/>
          </a:p>
        </p:txBody>
      </p:sp>
      <p:sp>
        <p:nvSpPr>
          <p:cNvPr id="10" name="Text 4"/>
          <p:cNvSpPr txBox="1"/>
          <p:nvPr/>
        </p:nvSpPr>
        <p:spPr>
          <a:xfrm>
            <a:off x="4000500" y="3895344"/>
            <a:ext cx="6858000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集合</a:t>
            </a:r>
            <a:endParaRPr lang="en-US" sz="2850" dirty="0"/>
          </a:p>
        </p:txBody>
      </p:sp>
      <p:sp>
        <p:nvSpPr>
          <p:cNvPr id="11" name="Text 5"/>
          <p:cNvSpPr txBox="1"/>
          <p:nvPr/>
        </p:nvSpPr>
        <p:spPr>
          <a:xfrm>
            <a:off x="4000500" y="4497934"/>
            <a:ext cx="6858000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場所：管理事務所</a:t>
            </a:r>
            <a:endParaRPr lang="en-US" sz="1950" dirty="0"/>
          </a:p>
        </p:txBody>
      </p:sp>
      <p:pic>
        <p:nvPicPr>
          <p:cNvPr id="12" name="Image 4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952805" y="5198364"/>
            <a:ext cx="9905695" cy="19202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952805" y="5522062"/>
            <a:ext cx="2667305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9:30 —</a:t>
            </a:r>
            <a:endParaRPr lang="en-US" sz="3450" dirty="0"/>
          </a:p>
        </p:txBody>
      </p:sp>
      <p:sp>
        <p:nvSpPr>
          <p:cNvPr id="14" name="Text 7"/>
          <p:cNvSpPr txBox="1"/>
          <p:nvPr/>
        </p:nvSpPr>
        <p:spPr>
          <a:xfrm>
            <a:off x="4000500" y="5608015"/>
            <a:ext cx="6858000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エステート部門での実習</a:t>
            </a:r>
            <a:endParaRPr lang="en-US" sz="2850" dirty="0"/>
          </a:p>
        </p:txBody>
      </p:sp>
      <p:pic>
        <p:nvPicPr>
          <p:cNvPr id="15" name="Image 5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952805" y="6494069"/>
            <a:ext cx="9905695" cy="19202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952805" y="6817766"/>
            <a:ext cx="2667305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15:00</a:t>
            </a:r>
            <a:endParaRPr lang="en-US" sz="3450" dirty="0"/>
          </a:p>
        </p:txBody>
      </p:sp>
      <p:sp>
        <p:nvSpPr>
          <p:cNvPr id="17" name="Text 9"/>
          <p:cNvSpPr txBox="1"/>
          <p:nvPr/>
        </p:nvSpPr>
        <p:spPr>
          <a:xfrm>
            <a:off x="4000500" y="6903720"/>
            <a:ext cx="6858000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 err="1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会議出席</a:t>
            </a:r>
            <a:r>
              <a:rPr lang="ja-JP" alt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（場所：白石本社）</a:t>
            </a:r>
            <a:r>
              <a:rPr lang="en-US" altLang="ja-JP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※</a:t>
            </a:r>
            <a:r>
              <a:rPr lang="ja-JP" alt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車移動</a:t>
            </a:r>
            <a:endParaRPr lang="en-US" sz="2850" dirty="0"/>
          </a:p>
        </p:txBody>
      </p:sp>
      <p:pic>
        <p:nvPicPr>
          <p:cNvPr id="18" name="Image 6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952805" y="7789774"/>
            <a:ext cx="9905695" cy="19202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952805" y="8113471"/>
            <a:ext cx="2667305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2F5D5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17:00</a:t>
            </a:r>
            <a:endParaRPr lang="en-US" sz="3450" dirty="0"/>
          </a:p>
        </p:txBody>
      </p:sp>
      <p:sp>
        <p:nvSpPr>
          <p:cNvPr id="20" name="Text 11"/>
          <p:cNvSpPr txBox="1"/>
          <p:nvPr/>
        </p:nvSpPr>
        <p:spPr>
          <a:xfrm>
            <a:off x="4000500" y="8198510"/>
            <a:ext cx="6858000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退勤</a:t>
            </a:r>
            <a:endParaRPr lang="en-US" sz="2850" dirty="0"/>
          </a:p>
        </p:txBody>
      </p:sp>
      <p:sp>
        <p:nvSpPr>
          <p:cNvPr id="21" name="Text 12"/>
          <p:cNvSpPr txBox="1"/>
          <p:nvPr/>
        </p:nvSpPr>
        <p:spPr>
          <a:xfrm>
            <a:off x="952805" y="9525305"/>
            <a:ext cx="190561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05</a:t>
            </a:r>
            <a:endParaRPr lang="en-US" sz="1950" dirty="0"/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294F5CAC-2226-1D15-F870-A7DC3C4DA186}"/>
              </a:ext>
            </a:extLst>
          </p:cNvPr>
          <p:cNvSpPr txBox="1"/>
          <p:nvPr/>
        </p:nvSpPr>
        <p:spPr>
          <a:xfrm>
            <a:off x="1905610" y="9348470"/>
            <a:ext cx="1143000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※ 昼食・休憩の取り方、予定の変更は当日の指示を優先してください。</a:t>
            </a:r>
            <a:endParaRPr lang="en-US" sz="1800" dirty="0"/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C5955D87-FA6C-19DB-047B-B4E4ABCF075A}"/>
              </a:ext>
            </a:extLst>
          </p:cNvPr>
          <p:cNvSpPr txBox="1"/>
          <p:nvPr/>
        </p:nvSpPr>
        <p:spPr>
          <a:xfrm>
            <a:off x="4285944" y="8826055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850" b="1" dirty="0">
                <a:solidFill>
                  <a:schemeClr val="accent3"/>
                </a:solidFill>
                <a:latin typeface="Shippori Mincho B1" pitchFamily="34" charset="0"/>
              </a:rPr>
              <a:t>担当：ガイアエステート　専務　宇田川</a:t>
            </a:r>
            <a:endParaRPr lang="en-US" sz="285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e2ccf5f4c86eedb7e53794a2fe7e631c.png"/>
          <p:cNvPicPr>
            <a:picLocks noChangeAspect="1"/>
          </p:cNvPicPr>
          <p:nvPr/>
        </p:nvPicPr>
        <p:blipFill>
          <a:blip r:embed="rId3"/>
          <a:srcRect t="-58" b="-58"/>
          <a:stretch/>
        </p:blipFill>
        <p:spPr>
          <a:xfrm>
            <a:off x="6420002" y="0"/>
            <a:ext cx="11867998" cy="13350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5430500" y="1238098"/>
            <a:ext cx="1904695" cy="1904695"/>
          </a:xfrm>
          <a:prstGeom prst="ellipse">
            <a:avLst/>
          </a:prstGeom>
          <a:solidFill>
            <a:srgbClr val="2F5D5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gen-dedup-3c444facb8a1906a46036359bef0a4e0.png"/>
          <p:cNvPicPr>
            <a:picLocks noChangeAspect="1"/>
          </p:cNvPicPr>
          <p:nvPr/>
        </p:nvPicPr>
        <p:blipFill>
          <a:blip r:embed="rId4"/>
          <a:srcRect t="-402" b="-402"/>
          <a:stretch/>
        </p:blipFill>
        <p:spPr>
          <a:xfrm>
            <a:off x="7200900" y="4000500"/>
            <a:ext cx="10134295" cy="38405"/>
          </a:xfrm>
          <a:prstGeom prst="rect">
            <a:avLst/>
          </a:prstGeom>
        </p:spPr>
      </p:pic>
      <p:pic>
        <p:nvPicPr>
          <p:cNvPr id="5" name="Image 2" descr="gen-dedup-6322110c7a7b43af89a28d8d623ddbf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286500" cy="10287000"/>
          </a:xfrm>
          <a:prstGeom prst="rect">
            <a:avLst/>
          </a:prstGeom>
        </p:spPr>
      </p:pic>
      <p:pic>
        <p:nvPicPr>
          <p:cNvPr id="6" name="Image 3" descr="gen-dedup-3d3b24580f5e653462a7fb6ed0dd7f6d.png"/>
          <p:cNvPicPr>
            <a:picLocks noChangeAspect="1"/>
          </p:cNvPicPr>
          <p:nvPr/>
        </p:nvPicPr>
        <p:blipFill>
          <a:blip r:embed="rId6"/>
          <a:srcRect l="-57" r="-57"/>
          <a:stretch/>
        </p:blipFill>
        <p:spPr>
          <a:xfrm>
            <a:off x="6286500" y="0"/>
            <a:ext cx="133502" cy="10287000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7239305" y="780898"/>
            <a:ext cx="38103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40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4 ／ THU</a:t>
            </a:r>
            <a:endParaRPr lang="en-US" sz="1800" dirty="0"/>
          </a:p>
        </p:txBody>
      </p:sp>
      <p:sp>
        <p:nvSpPr>
          <p:cNvPr id="8" name="Text 2"/>
          <p:cNvSpPr txBox="1"/>
          <p:nvPr/>
        </p:nvSpPr>
        <p:spPr>
          <a:xfrm>
            <a:off x="7200900" y="1143000"/>
            <a:ext cx="6096305" cy="16486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250" kern="0" spc="-112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08.20</a:t>
            </a:r>
            <a:endParaRPr lang="en-US" sz="11250" dirty="0"/>
          </a:p>
        </p:txBody>
      </p:sp>
      <p:sp>
        <p:nvSpPr>
          <p:cNvPr id="9" name="Text 3"/>
          <p:cNvSpPr txBox="1"/>
          <p:nvPr/>
        </p:nvSpPr>
        <p:spPr>
          <a:xfrm>
            <a:off x="7200900" y="3105302"/>
            <a:ext cx="10135210" cy="6099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デベロップメント部門での実習</a:t>
            </a:r>
            <a:endParaRPr lang="en-US" sz="3300" dirty="0"/>
          </a:p>
        </p:txBody>
      </p:sp>
      <p:sp>
        <p:nvSpPr>
          <p:cNvPr id="10" name="Text 4"/>
          <p:cNvSpPr txBox="1"/>
          <p:nvPr/>
        </p:nvSpPr>
        <p:spPr>
          <a:xfrm>
            <a:off x="7200900" y="4572000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9:00</a:t>
            </a:r>
            <a:endParaRPr lang="en-US" sz="3450" dirty="0"/>
          </a:p>
        </p:txBody>
      </p:sp>
      <p:sp>
        <p:nvSpPr>
          <p:cNvPr id="11" name="Text 5"/>
          <p:cNvSpPr txBox="1"/>
          <p:nvPr/>
        </p:nvSpPr>
        <p:spPr>
          <a:xfrm>
            <a:off x="9868205" y="4657954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集合</a:t>
            </a:r>
            <a:endParaRPr lang="en-US" sz="2850" dirty="0"/>
          </a:p>
        </p:txBody>
      </p:sp>
      <p:sp>
        <p:nvSpPr>
          <p:cNvPr id="12" name="Text 6"/>
          <p:cNvSpPr txBox="1"/>
          <p:nvPr/>
        </p:nvSpPr>
        <p:spPr>
          <a:xfrm>
            <a:off x="9868205" y="5259629"/>
            <a:ext cx="7467905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場所：管理事務所</a:t>
            </a:r>
            <a:endParaRPr lang="en-US" sz="1950" dirty="0"/>
          </a:p>
        </p:txBody>
      </p:sp>
      <p:pic>
        <p:nvPicPr>
          <p:cNvPr id="13" name="Image 4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7200900" y="6036869"/>
            <a:ext cx="10134295" cy="19202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7200900" y="6436462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9:00 —</a:t>
            </a:r>
            <a:endParaRPr lang="en-US" sz="3450" dirty="0"/>
          </a:p>
        </p:txBody>
      </p:sp>
      <p:sp>
        <p:nvSpPr>
          <p:cNvPr id="15" name="Text 8"/>
          <p:cNvSpPr txBox="1"/>
          <p:nvPr/>
        </p:nvSpPr>
        <p:spPr>
          <a:xfrm>
            <a:off x="9868205" y="6522415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デベロップメント部門での実習</a:t>
            </a:r>
            <a:endParaRPr lang="en-US" sz="2850" dirty="0"/>
          </a:p>
        </p:txBody>
      </p:sp>
      <p:pic>
        <p:nvPicPr>
          <p:cNvPr id="16" name="Image 5" descr="gen-dedup-df8ae537f1b131f54cc375cc36095f52.png"/>
          <p:cNvPicPr>
            <a:picLocks noChangeAspect="1"/>
          </p:cNvPicPr>
          <p:nvPr/>
        </p:nvPicPr>
        <p:blipFill>
          <a:blip r:embed="rId7"/>
          <a:srcRect t="-402" b="-402"/>
          <a:stretch/>
        </p:blipFill>
        <p:spPr>
          <a:xfrm>
            <a:off x="7200900" y="7484364"/>
            <a:ext cx="10134295" cy="19202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7239305" y="8116105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2F5D50"/>
                </a:solidFill>
                <a:latin typeface="Bodoni Moda" pitchFamily="34" charset="0"/>
                <a:ea typeface="Bodoni Moda" pitchFamily="34" charset="-122"/>
              </a:rPr>
              <a:t>16:00</a:t>
            </a:r>
          </a:p>
          <a:p>
            <a:pPr marL="0" indent="0" algn="l">
              <a:buNone/>
            </a:pPr>
            <a:endParaRPr lang="en-US" sz="3450" dirty="0"/>
          </a:p>
        </p:txBody>
      </p:sp>
      <p:sp>
        <p:nvSpPr>
          <p:cNvPr id="18" name="Text 10"/>
          <p:cNvSpPr txBox="1"/>
          <p:nvPr/>
        </p:nvSpPr>
        <p:spPr>
          <a:xfrm>
            <a:off x="9868205" y="7907020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退勤</a:t>
            </a:r>
            <a:endParaRPr lang="en-US" sz="2850" dirty="0"/>
          </a:p>
        </p:txBody>
      </p:sp>
      <p:sp>
        <p:nvSpPr>
          <p:cNvPr id="19" name="Text 11"/>
          <p:cNvSpPr txBox="1"/>
          <p:nvPr/>
        </p:nvSpPr>
        <p:spPr>
          <a:xfrm>
            <a:off x="15430500" y="9525305"/>
            <a:ext cx="190561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06</a:t>
            </a:r>
            <a:endParaRPr lang="en-US" sz="1950" dirty="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47B919FE-E79A-7231-00A2-39B1451E2F7F}"/>
              </a:ext>
            </a:extLst>
          </p:cNvPr>
          <p:cNvSpPr txBox="1"/>
          <p:nvPr/>
        </p:nvSpPr>
        <p:spPr>
          <a:xfrm>
            <a:off x="7415951" y="9489683"/>
            <a:ext cx="8014549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※ 昼食・休憩の取り方、予定の変更は当日の指示を優先してください。</a:t>
            </a:r>
            <a:endParaRPr lang="en-US" sz="1800" dirty="0"/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686F276F-0BDC-8605-6949-72DB50910CDF}"/>
              </a:ext>
            </a:extLst>
          </p:cNvPr>
          <p:cNvSpPr txBox="1"/>
          <p:nvPr/>
        </p:nvSpPr>
        <p:spPr>
          <a:xfrm>
            <a:off x="8934144" y="8727550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850" b="1" dirty="0">
                <a:solidFill>
                  <a:schemeClr val="accent3"/>
                </a:solidFill>
                <a:latin typeface="Shippori Mincho B1" pitchFamily="34" charset="0"/>
              </a:rPr>
              <a:t>担当：ガイアデペロップメント　副社長　大津</a:t>
            </a:r>
            <a:endParaRPr lang="en-US" sz="285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9D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66BCC3-BB2D-DEED-C15C-723E76952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e2ccf5f4c86eedb7e53794a2fe7e631c.png">
            <a:extLst>
              <a:ext uri="{FF2B5EF4-FFF2-40B4-BE49-F238E27FC236}">
                <a16:creationId xmlns:a16="http://schemas.microsoft.com/office/drawing/2014/main" id="{D70134EF-A685-8700-87E0-05DDCF12EF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58" b="-58"/>
          <a:stretch/>
        </p:blipFill>
        <p:spPr>
          <a:xfrm>
            <a:off x="-26220" y="-19202"/>
            <a:ext cx="11867998" cy="133502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F72FD80-97B7-7FAA-A980-70A5D6F9D0BE}"/>
              </a:ext>
            </a:extLst>
          </p:cNvPr>
          <p:cNvSpPr/>
          <p:nvPr/>
        </p:nvSpPr>
        <p:spPr>
          <a:xfrm>
            <a:off x="9144000" y="819302"/>
            <a:ext cx="1904695" cy="1904695"/>
          </a:xfrm>
          <a:prstGeom prst="ellipse">
            <a:avLst/>
          </a:prstGeom>
          <a:solidFill>
            <a:srgbClr val="2F5D5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gen-dedup-3c444facb8a1906a46036359bef0a4e0.png">
            <a:extLst>
              <a:ext uri="{FF2B5EF4-FFF2-40B4-BE49-F238E27FC236}">
                <a16:creationId xmlns:a16="http://schemas.microsoft.com/office/drawing/2014/main" id="{28C6E00D-3AA5-2346-36FC-1CBD3CEE07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402" b="-402"/>
          <a:stretch/>
        </p:blipFill>
        <p:spPr>
          <a:xfrm>
            <a:off x="840631" y="3979951"/>
            <a:ext cx="10134295" cy="38405"/>
          </a:xfrm>
          <a:prstGeom prst="rect">
            <a:avLst/>
          </a:prstGeom>
        </p:spPr>
      </p:pic>
      <p:pic>
        <p:nvPicPr>
          <p:cNvPr id="6" name="Image 3" descr="gen-dedup-3d3b24580f5e653462a7fb6ed0dd7f6d.png">
            <a:extLst>
              <a:ext uri="{FF2B5EF4-FFF2-40B4-BE49-F238E27FC236}">
                <a16:creationId xmlns:a16="http://schemas.microsoft.com/office/drawing/2014/main" id="{9F56EC48-5900-1A18-DFB2-43AEABB6DF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57" r="-57"/>
          <a:stretch/>
        </p:blipFill>
        <p:spPr>
          <a:xfrm>
            <a:off x="-26220" y="0"/>
            <a:ext cx="133502" cy="10287000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55899E4F-208B-934B-6508-D1B1961A5B46}"/>
              </a:ext>
            </a:extLst>
          </p:cNvPr>
          <p:cNvSpPr txBox="1"/>
          <p:nvPr/>
        </p:nvSpPr>
        <p:spPr>
          <a:xfrm>
            <a:off x="796941" y="408405"/>
            <a:ext cx="38103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40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DAY </a:t>
            </a:r>
            <a:r>
              <a:rPr lang="en-US" altLang="ja-JP" sz="1800" b="1" kern="0" spc="540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5</a:t>
            </a:r>
            <a:r>
              <a:rPr lang="en-US" sz="1800" b="1" kern="0" spc="540" dirty="0">
                <a:solidFill>
                  <a:srgbClr val="6B6B6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 ／ FRI</a:t>
            </a:r>
            <a:endParaRPr lang="en-US" sz="18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5F6831E0-BA7C-97AD-1EA8-5DAB86247A3D}"/>
              </a:ext>
            </a:extLst>
          </p:cNvPr>
          <p:cNvSpPr txBox="1"/>
          <p:nvPr/>
        </p:nvSpPr>
        <p:spPr>
          <a:xfrm>
            <a:off x="959883" y="1694354"/>
            <a:ext cx="6096305" cy="16486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250" kern="0" spc="-112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08.21</a:t>
            </a:r>
            <a:r>
              <a:rPr lang="ja-JP" altLang="en-US" sz="4000" kern="0" spc="-112" dirty="0">
                <a:solidFill>
                  <a:srgbClr val="1A1A1A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（最終日）</a:t>
            </a:r>
            <a:endParaRPr lang="en-US" altLang="ja-JP" sz="4000" kern="0" spc="-112" dirty="0">
              <a:solidFill>
                <a:srgbClr val="1A1A1A"/>
              </a:solidFill>
              <a:latin typeface="Bodoni Moda" pitchFamily="34" charset="0"/>
              <a:ea typeface="Bodoni Moda" pitchFamily="34" charset="-122"/>
              <a:cs typeface="Bodoni Moda" pitchFamily="34" charset="-120"/>
            </a:endParaRPr>
          </a:p>
          <a:p>
            <a:pPr marL="0" indent="0" algn="l">
              <a:buNone/>
            </a:pPr>
            <a:endParaRPr lang="en-US" sz="1125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630BE14B-C31C-2E4D-3A64-D32097BA4BB3}"/>
              </a:ext>
            </a:extLst>
          </p:cNvPr>
          <p:cNvSpPr txBox="1"/>
          <p:nvPr/>
        </p:nvSpPr>
        <p:spPr>
          <a:xfrm>
            <a:off x="959883" y="3083556"/>
            <a:ext cx="10135210" cy="6099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3300" b="1" dirty="0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フーズ</a:t>
            </a:r>
            <a:r>
              <a:rPr lang="en-US" sz="3300" b="1" dirty="0" err="1">
                <a:solidFill>
                  <a:srgbClr val="2F5D5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部門での実習</a:t>
            </a:r>
            <a:endParaRPr lang="en-US" sz="33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52A0A88D-0288-3587-7C6C-DC1256B04644}"/>
              </a:ext>
            </a:extLst>
          </p:cNvPr>
          <p:cNvSpPr txBox="1"/>
          <p:nvPr/>
        </p:nvSpPr>
        <p:spPr>
          <a:xfrm>
            <a:off x="959883" y="4135715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9: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30</a:t>
            </a:r>
            <a:endParaRPr lang="en-US" sz="34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D065CE8-0721-CF6B-9FAA-FA203661C847}"/>
              </a:ext>
            </a:extLst>
          </p:cNvPr>
          <p:cNvSpPr txBox="1"/>
          <p:nvPr/>
        </p:nvSpPr>
        <p:spPr>
          <a:xfrm>
            <a:off x="2417921" y="4285672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集合</a:t>
            </a:r>
            <a:endParaRPr lang="en-US" sz="28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EC6089F-C746-6508-323C-A32691136753}"/>
              </a:ext>
            </a:extLst>
          </p:cNvPr>
          <p:cNvSpPr txBox="1"/>
          <p:nvPr/>
        </p:nvSpPr>
        <p:spPr>
          <a:xfrm>
            <a:off x="3847385" y="4389185"/>
            <a:ext cx="7467905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 err="1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場所</a:t>
            </a:r>
            <a:r>
              <a:rPr lang="en-US" sz="195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：</a:t>
            </a:r>
            <a:r>
              <a:rPr lang="ja-JP" altLang="en-US" sz="195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ざおう食堂</a:t>
            </a:r>
            <a:endParaRPr lang="en-US" sz="1950" dirty="0"/>
          </a:p>
        </p:txBody>
      </p:sp>
      <p:pic>
        <p:nvPicPr>
          <p:cNvPr id="13" name="Image 4" descr="gen-dedup-df8ae537f1b131f54cc375cc36095f52.png">
            <a:extLst>
              <a:ext uri="{FF2B5EF4-FFF2-40B4-BE49-F238E27FC236}">
                <a16:creationId xmlns:a16="http://schemas.microsoft.com/office/drawing/2014/main" id="{7CCCF6CF-22AD-4F40-26F0-0990A2CDD3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02" b="-402"/>
          <a:stretch/>
        </p:blipFill>
        <p:spPr>
          <a:xfrm>
            <a:off x="839111" y="4931234"/>
            <a:ext cx="10134295" cy="19202"/>
          </a:xfrm>
          <a:prstGeom prst="rect">
            <a:avLst/>
          </a:prstGeom>
        </p:spPr>
      </p:pic>
      <p:sp>
        <p:nvSpPr>
          <p:cNvPr id="14" name="Text 7">
            <a:extLst>
              <a:ext uri="{FF2B5EF4-FFF2-40B4-BE49-F238E27FC236}">
                <a16:creationId xmlns:a16="http://schemas.microsoft.com/office/drawing/2014/main" id="{2E7E4361-5BFA-4F1E-31BD-5068E8F94791}"/>
              </a:ext>
            </a:extLst>
          </p:cNvPr>
          <p:cNvSpPr txBox="1"/>
          <p:nvPr/>
        </p:nvSpPr>
        <p:spPr>
          <a:xfrm>
            <a:off x="959883" y="5187768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9: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30</a:t>
            </a: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 —</a:t>
            </a:r>
            <a:endParaRPr lang="en-US" sz="34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E1DDFEC2-7387-C186-CC03-6F53EA380A51}"/>
              </a:ext>
            </a:extLst>
          </p:cNvPr>
          <p:cNvSpPr txBox="1"/>
          <p:nvPr/>
        </p:nvSpPr>
        <p:spPr>
          <a:xfrm>
            <a:off x="2498192" y="5009125"/>
            <a:ext cx="7467905" cy="10974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85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フーズ</a:t>
            </a:r>
            <a:r>
              <a:rPr lang="en-US" sz="2850" b="1" dirty="0" err="1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部門での実習</a:t>
            </a:r>
            <a:endParaRPr lang="en-US" sz="2850" b="1" dirty="0">
              <a:solidFill>
                <a:srgbClr val="1A1A1A"/>
              </a:solidFill>
              <a:latin typeface="Shippori Mincho B1" pitchFamily="34" charset="0"/>
              <a:ea typeface="Shippori Mincho B1" pitchFamily="34" charset="-122"/>
              <a:cs typeface="Shippori Mincho B1" pitchFamily="34" charset="-120"/>
            </a:endParaRPr>
          </a:p>
          <a:p>
            <a:pPr marL="0" indent="0" algn="l">
              <a:buNone/>
            </a:pPr>
            <a:r>
              <a:rPr lang="en-US" sz="2400" dirty="0"/>
              <a:t>JAPAN Z  </a:t>
            </a:r>
            <a:r>
              <a:rPr lang="ja-JP" altLang="en-US" sz="2400" dirty="0"/>
              <a:t>（卵）この卵だから食べたいをつくるマーケティング</a:t>
            </a:r>
            <a:endParaRPr lang="en-US" sz="2400" dirty="0"/>
          </a:p>
        </p:txBody>
      </p:sp>
      <p:pic>
        <p:nvPicPr>
          <p:cNvPr id="16" name="Image 5" descr="gen-dedup-df8ae537f1b131f54cc375cc36095f52.png">
            <a:extLst>
              <a:ext uri="{FF2B5EF4-FFF2-40B4-BE49-F238E27FC236}">
                <a16:creationId xmlns:a16="http://schemas.microsoft.com/office/drawing/2014/main" id="{0A56A4F2-7BDB-EACA-1DDE-C30604BACA9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02" b="-402"/>
          <a:stretch/>
        </p:blipFill>
        <p:spPr>
          <a:xfrm>
            <a:off x="728700" y="6172232"/>
            <a:ext cx="10134295" cy="19202"/>
          </a:xfrm>
          <a:prstGeom prst="rect">
            <a:avLst/>
          </a:prstGeom>
        </p:spPr>
      </p:pic>
      <p:sp>
        <p:nvSpPr>
          <p:cNvPr id="19" name="Text 11">
            <a:extLst>
              <a:ext uri="{FF2B5EF4-FFF2-40B4-BE49-F238E27FC236}">
                <a16:creationId xmlns:a16="http://schemas.microsoft.com/office/drawing/2014/main" id="{F4203ED0-74FC-7910-F60C-B2CDBEDB1319}"/>
              </a:ext>
            </a:extLst>
          </p:cNvPr>
          <p:cNvSpPr txBox="1"/>
          <p:nvPr/>
        </p:nvSpPr>
        <p:spPr>
          <a:xfrm>
            <a:off x="15430500" y="9525305"/>
            <a:ext cx="190561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06</a:t>
            </a:r>
            <a:endParaRPr lang="en-US" sz="1950" dirty="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966EDB51-7B45-89A3-476A-A98F4A7151D5}"/>
              </a:ext>
            </a:extLst>
          </p:cNvPr>
          <p:cNvSpPr txBox="1"/>
          <p:nvPr/>
        </p:nvSpPr>
        <p:spPr>
          <a:xfrm>
            <a:off x="4008035" y="9600104"/>
            <a:ext cx="8656643" cy="492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※ 昼食・休憩の取り方、予定の変更は当日の指示を優先してください。</a:t>
            </a:r>
            <a:endParaRPr lang="en-US" sz="1800" dirty="0"/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AAD1564F-30D5-64D3-3BC3-AA10A07DC22F}"/>
              </a:ext>
            </a:extLst>
          </p:cNvPr>
          <p:cNvSpPr txBox="1"/>
          <p:nvPr/>
        </p:nvSpPr>
        <p:spPr>
          <a:xfrm>
            <a:off x="5362217" y="8675105"/>
            <a:ext cx="66678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850" b="1" dirty="0">
                <a:solidFill>
                  <a:schemeClr val="accent3"/>
                </a:solidFill>
                <a:latin typeface="Shippori Mincho B1" pitchFamily="34" charset="0"/>
              </a:rPr>
              <a:t>担当：ガイアフーズ　副社長　相澤</a:t>
            </a:r>
            <a:endParaRPr lang="en-US" sz="2850" dirty="0">
              <a:solidFill>
                <a:schemeClr val="accent3"/>
              </a:solidFill>
            </a:endParaRPr>
          </a:p>
        </p:txBody>
      </p:sp>
      <p:pic>
        <p:nvPicPr>
          <p:cNvPr id="23" name="Image 2" descr="gen-dedup-fe12080a579e084897e5c44f75b8c9a1.jpg">
            <a:extLst>
              <a:ext uri="{FF2B5EF4-FFF2-40B4-BE49-F238E27FC236}">
                <a16:creationId xmlns:a16="http://schemas.microsoft.com/office/drawing/2014/main" id="{CE81ED19-3CA6-4698-E2C0-8E4181AA04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41778" y="0"/>
            <a:ext cx="6477000" cy="10287000"/>
          </a:xfrm>
          <a:prstGeom prst="rect">
            <a:avLst/>
          </a:prstGeom>
        </p:spPr>
      </p:pic>
      <p:sp>
        <p:nvSpPr>
          <p:cNvPr id="25" name="Text 7">
            <a:extLst>
              <a:ext uri="{FF2B5EF4-FFF2-40B4-BE49-F238E27FC236}">
                <a16:creationId xmlns:a16="http://schemas.microsoft.com/office/drawing/2014/main" id="{190A3ECA-3C9A-F808-061A-2F4FB838197E}"/>
              </a:ext>
            </a:extLst>
          </p:cNvPr>
          <p:cNvSpPr txBox="1"/>
          <p:nvPr/>
        </p:nvSpPr>
        <p:spPr>
          <a:xfrm>
            <a:off x="959883" y="6345861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12</a:t>
            </a:r>
            <a:r>
              <a:rPr lang="ja-JP" alt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：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00</a:t>
            </a: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—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13</a:t>
            </a:r>
            <a:r>
              <a:rPr lang="ja-JP" alt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：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00</a:t>
            </a:r>
            <a:endParaRPr lang="en-US" sz="3450" dirty="0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438C0CFA-18A4-B4A7-4895-D885E4186F03}"/>
              </a:ext>
            </a:extLst>
          </p:cNvPr>
          <p:cNvSpPr txBox="1"/>
          <p:nvPr/>
        </p:nvSpPr>
        <p:spPr>
          <a:xfrm>
            <a:off x="4510117" y="6513026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850" b="1" dirty="0">
                <a:solidFill>
                  <a:srgbClr val="1A1A1A"/>
                </a:solidFill>
                <a:latin typeface="Shippori Mincho B1" pitchFamily="34" charset="0"/>
              </a:rPr>
              <a:t>ざおう食堂　試食会</a:t>
            </a:r>
            <a:endParaRPr lang="en-US" sz="2850" dirty="0"/>
          </a:p>
        </p:txBody>
      </p:sp>
      <p:pic>
        <p:nvPicPr>
          <p:cNvPr id="29" name="Image 5" descr="gen-dedup-df8ae537f1b131f54cc375cc36095f52.png">
            <a:extLst>
              <a:ext uri="{FF2B5EF4-FFF2-40B4-BE49-F238E27FC236}">
                <a16:creationId xmlns:a16="http://schemas.microsoft.com/office/drawing/2014/main" id="{49999935-8AF1-EF08-89C4-AC6E301F2D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02" b="-402"/>
          <a:stretch/>
        </p:blipFill>
        <p:spPr>
          <a:xfrm>
            <a:off x="728699" y="7321176"/>
            <a:ext cx="10134295" cy="19202"/>
          </a:xfrm>
          <a:prstGeom prst="rect">
            <a:avLst/>
          </a:prstGeom>
        </p:spPr>
      </p:pic>
      <p:sp>
        <p:nvSpPr>
          <p:cNvPr id="31" name="Text 7">
            <a:extLst>
              <a:ext uri="{FF2B5EF4-FFF2-40B4-BE49-F238E27FC236}">
                <a16:creationId xmlns:a16="http://schemas.microsoft.com/office/drawing/2014/main" id="{0BEC2C12-ED0F-E8EF-C62F-7C9C43F40B9B}"/>
              </a:ext>
            </a:extLst>
          </p:cNvPr>
          <p:cNvSpPr txBox="1"/>
          <p:nvPr/>
        </p:nvSpPr>
        <p:spPr>
          <a:xfrm>
            <a:off x="940279" y="7475603"/>
            <a:ext cx="2286000" cy="6675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13</a:t>
            </a:r>
            <a:r>
              <a:rPr lang="ja-JP" alt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：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00</a:t>
            </a:r>
            <a:r>
              <a:rPr 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—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15</a:t>
            </a:r>
            <a:r>
              <a:rPr lang="ja-JP" altLang="en-US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：</a:t>
            </a:r>
            <a:r>
              <a:rPr lang="en-US" altLang="ja-JP" sz="3450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00</a:t>
            </a:r>
            <a:endParaRPr lang="en-US" sz="3450" dirty="0"/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673EB16A-DCA7-DDAC-5807-63DE65717864}"/>
              </a:ext>
            </a:extLst>
          </p:cNvPr>
          <p:cNvSpPr txBox="1"/>
          <p:nvPr/>
        </p:nvSpPr>
        <p:spPr>
          <a:xfrm>
            <a:off x="4473029" y="7194541"/>
            <a:ext cx="7467905" cy="8151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endParaRPr lang="en-US" sz="2850" b="1" dirty="0">
              <a:solidFill>
                <a:srgbClr val="1A1A1A"/>
              </a:solidFill>
              <a:latin typeface="Shippori Mincho B1" pitchFamily="34" charset="0"/>
              <a:ea typeface="Shippori Mincho B1" pitchFamily="34" charset="-122"/>
              <a:cs typeface="Shippori Mincho B1" pitchFamily="34" charset="-120"/>
            </a:endParaRPr>
          </a:p>
          <a:p>
            <a:pPr marL="0" indent="0" algn="l">
              <a:buNone/>
            </a:pPr>
            <a:r>
              <a:rPr lang="en-US" sz="2850" dirty="0"/>
              <a:t>JAPAN Z  </a:t>
            </a:r>
            <a:r>
              <a:rPr lang="ja-JP" altLang="en-US" sz="2850" dirty="0"/>
              <a:t>（卵）マーケティング戦略会</a:t>
            </a:r>
            <a:endParaRPr lang="en-US" sz="2850" dirty="0"/>
          </a:p>
        </p:txBody>
      </p:sp>
      <p:pic>
        <p:nvPicPr>
          <p:cNvPr id="35" name="Image 5" descr="gen-dedup-df8ae537f1b131f54cc375cc36095f52.png">
            <a:extLst>
              <a:ext uri="{FF2B5EF4-FFF2-40B4-BE49-F238E27FC236}">
                <a16:creationId xmlns:a16="http://schemas.microsoft.com/office/drawing/2014/main" id="{6A6F153E-1D7D-3EB9-B366-D6CCE6D2EA0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02" b="-402"/>
          <a:stretch/>
        </p:blipFill>
        <p:spPr>
          <a:xfrm>
            <a:off x="796941" y="8450918"/>
            <a:ext cx="10134295" cy="19202"/>
          </a:xfrm>
          <a:prstGeom prst="rect">
            <a:avLst/>
          </a:prstGeom>
        </p:spPr>
      </p:pic>
      <p:sp>
        <p:nvSpPr>
          <p:cNvPr id="37" name="Text 5">
            <a:extLst>
              <a:ext uri="{FF2B5EF4-FFF2-40B4-BE49-F238E27FC236}">
                <a16:creationId xmlns:a16="http://schemas.microsoft.com/office/drawing/2014/main" id="{932A0FB0-CB43-0DF3-DB95-A435823F1B9F}"/>
              </a:ext>
            </a:extLst>
          </p:cNvPr>
          <p:cNvSpPr txBox="1"/>
          <p:nvPr/>
        </p:nvSpPr>
        <p:spPr>
          <a:xfrm>
            <a:off x="959883" y="8601371"/>
            <a:ext cx="7467905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ja-JP" sz="2850" b="1" dirty="0">
                <a:solidFill>
                  <a:srgbClr val="1A1A1A"/>
                </a:solidFill>
                <a:latin typeface="Shippori Mincho B1" pitchFamily="34" charset="0"/>
              </a:rPr>
              <a:t>5</a:t>
            </a:r>
            <a:r>
              <a:rPr lang="ja-JP" altLang="en-US" sz="2850" b="1" dirty="0">
                <a:solidFill>
                  <a:srgbClr val="1A1A1A"/>
                </a:solidFill>
                <a:latin typeface="Shippori Mincho B1" pitchFamily="34" charset="0"/>
              </a:rPr>
              <a:t>日間お疲れ様でした！</a:t>
            </a:r>
            <a:endParaRPr lang="en-US" sz="2850" dirty="0"/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1298C320-190A-51EE-E170-FEA824A01C4C}"/>
              </a:ext>
            </a:extLst>
          </p:cNvPr>
          <p:cNvSpPr txBox="1"/>
          <p:nvPr/>
        </p:nvSpPr>
        <p:spPr>
          <a:xfrm>
            <a:off x="-684409" y="9660185"/>
            <a:ext cx="1926621" cy="4322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07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1905140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4ecd819e01ac51557ec75fcb50cd1d39.png"/>
          <p:cNvPicPr>
            <a:picLocks noChangeAspect="1"/>
          </p:cNvPicPr>
          <p:nvPr/>
        </p:nvPicPr>
        <p:blipFill>
          <a:blip r:embed="rId3"/>
          <a:srcRect t="-57" b="-57"/>
          <a:stretch/>
        </p:blipFill>
        <p:spPr>
          <a:xfrm>
            <a:off x="0" y="0"/>
            <a:ext cx="18288000" cy="133502"/>
          </a:xfrm>
          <a:prstGeom prst="rect">
            <a:avLst/>
          </a:prstGeom>
        </p:spPr>
      </p:pic>
      <p:pic>
        <p:nvPicPr>
          <p:cNvPr id="3" name="Image 1" descr="gen-dedup-01a7a7987ed2f4af67b6995e98bec8e0.png"/>
          <p:cNvPicPr>
            <a:picLocks noChangeAspect="1"/>
          </p:cNvPicPr>
          <p:nvPr/>
        </p:nvPicPr>
        <p:blipFill>
          <a:blip r:embed="rId4"/>
          <a:srcRect t="-398" b="-398"/>
          <a:stretch/>
        </p:blipFill>
        <p:spPr>
          <a:xfrm>
            <a:off x="952805" y="2381098"/>
            <a:ext cx="9525305" cy="38405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1239805" y="1285686"/>
            <a:ext cx="6096305" cy="2857500"/>
          </a:xfrm>
          <a:prstGeom prst="rect">
            <a:avLst/>
          </a:prstGeom>
          <a:solidFill>
            <a:srgbClr val="2F5D5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1"/>
          <p:cNvSpPr/>
          <p:nvPr/>
        </p:nvSpPr>
        <p:spPr>
          <a:xfrm>
            <a:off x="11239805" y="4406328"/>
            <a:ext cx="6096305" cy="2857500"/>
          </a:xfrm>
          <a:prstGeom prst="rect">
            <a:avLst/>
          </a:prstGeom>
          <a:solidFill>
            <a:srgbClr val="E8B33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2"/>
          <p:cNvSpPr txBox="1"/>
          <p:nvPr/>
        </p:nvSpPr>
        <p:spPr>
          <a:xfrm>
            <a:off x="952805" y="761695"/>
            <a:ext cx="66678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576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INFORMATION</a:t>
            </a:r>
            <a:endParaRPr lang="en-US" sz="1800" dirty="0"/>
          </a:p>
        </p:txBody>
      </p:sp>
      <p:sp>
        <p:nvSpPr>
          <p:cNvPr id="7" name="Text 3"/>
          <p:cNvSpPr txBox="1"/>
          <p:nvPr/>
        </p:nvSpPr>
        <p:spPr>
          <a:xfrm>
            <a:off x="952805" y="1200607"/>
            <a:ext cx="9525305" cy="8001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 err="1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集合場所</a:t>
            </a:r>
            <a:r>
              <a:rPr lang="ja-JP" altLang="en-US" sz="480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と緊急連絡先</a:t>
            </a:r>
            <a:endParaRPr lang="en-US" sz="4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692313"/>
              </p:ext>
            </p:extLst>
          </p:nvPr>
        </p:nvGraphicFramePr>
        <p:xfrm>
          <a:off x="952805" y="2743200"/>
          <a:ext cx="9524391" cy="4724706"/>
        </p:xfrm>
        <a:graphic>
          <a:graphicData uri="http://schemas.openxmlformats.org/drawingml/2006/table">
            <a:tbl>
              <a:tblPr/>
              <a:tblGrid>
                <a:gridCol w="1809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4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74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E0532F"/>
                          </a:solidFill>
                          <a:latin typeface="Bodoni Moda" pitchFamily="34" charset="0"/>
                          <a:ea typeface="Bodoni Moda" pitchFamily="34" charset="-122"/>
                          <a:cs typeface="Bodoni Moda" pitchFamily="34" charset="-120"/>
                        </a:rPr>
                        <a:t>08.17</a:t>
                      </a:r>
                      <a:endParaRPr lang="en-US" sz="2400" dirty="0">
                        <a:latin typeface="Bodoni Moda" charset="0"/>
                        <a:ea typeface="Bodoni Moda" charset="0"/>
                        <a:cs typeface="Bodoni Moda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25" b="1" dirty="0">
                          <a:solidFill>
                            <a:srgbClr val="1A1A1A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ホワイトハウス</a:t>
                      </a:r>
                      <a:endParaRPr lang="en-US" sz="202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75" dirty="0">
                          <a:solidFill>
                            <a:srgbClr val="4A4A44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11:30</a:t>
                      </a:r>
                      <a:endParaRPr lang="en-US" sz="187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E0532F"/>
                          </a:solidFill>
                          <a:latin typeface="Bodoni Moda" pitchFamily="34" charset="0"/>
                          <a:ea typeface="Bodoni Moda" pitchFamily="34" charset="-122"/>
                          <a:cs typeface="Bodoni Moda" pitchFamily="34" charset="-120"/>
                        </a:rPr>
                        <a:t>08.18</a:t>
                      </a:r>
                      <a:endParaRPr lang="en-US" sz="2400" dirty="0">
                        <a:latin typeface="Bodoni Moda" charset="0"/>
                        <a:ea typeface="Bodoni Moda" charset="0"/>
                        <a:cs typeface="Bodoni Moda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25" b="1" dirty="0">
                          <a:solidFill>
                            <a:srgbClr val="1A1A1A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VISITOR</a:t>
                      </a:r>
                      <a:endParaRPr lang="en-US" sz="202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75" dirty="0">
                          <a:solidFill>
                            <a:srgbClr val="4A4A44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9:30</a:t>
                      </a:r>
                      <a:endParaRPr lang="en-US" sz="187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4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E0532F"/>
                          </a:solidFill>
                          <a:latin typeface="Bodoni Moda" pitchFamily="34" charset="0"/>
                          <a:ea typeface="Bodoni Moda" pitchFamily="34" charset="-122"/>
                          <a:cs typeface="Bodoni Moda" pitchFamily="34" charset="-120"/>
                        </a:rPr>
                        <a:t>08.19</a:t>
                      </a:r>
                      <a:endParaRPr lang="en-US" sz="2400" dirty="0">
                        <a:latin typeface="Bodoni Moda" charset="0"/>
                        <a:ea typeface="Bodoni Moda" charset="0"/>
                        <a:cs typeface="Bodoni Moda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25" b="1" dirty="0">
                          <a:solidFill>
                            <a:srgbClr val="1A1A1A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管理事務所</a:t>
                      </a:r>
                      <a:endParaRPr lang="en-US" sz="202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75" dirty="0">
                          <a:solidFill>
                            <a:srgbClr val="4A4A44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9:30</a:t>
                      </a:r>
                      <a:endParaRPr lang="en-US" sz="187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4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E0532F"/>
                          </a:solidFill>
                          <a:latin typeface="Bodoni Moda" pitchFamily="34" charset="0"/>
                          <a:ea typeface="Bodoni Moda" pitchFamily="34" charset="-122"/>
                          <a:cs typeface="Bodoni Moda" pitchFamily="34" charset="-120"/>
                        </a:rPr>
                        <a:t>08.20</a:t>
                      </a:r>
                      <a:endParaRPr lang="en-US" sz="2400" dirty="0">
                        <a:latin typeface="Bodoni Moda" charset="0"/>
                        <a:ea typeface="Bodoni Moda" charset="0"/>
                        <a:cs typeface="Bodoni Moda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25" b="1" dirty="0">
                          <a:solidFill>
                            <a:srgbClr val="1A1A1A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管理事務所</a:t>
                      </a:r>
                      <a:endParaRPr lang="en-US" sz="202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75" dirty="0">
                          <a:solidFill>
                            <a:srgbClr val="4A4A44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9:00</a:t>
                      </a:r>
                      <a:endParaRPr lang="en-US" sz="187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74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E0532F"/>
                          </a:solidFill>
                          <a:latin typeface="Bodoni Moda" pitchFamily="34" charset="0"/>
                          <a:ea typeface="Bodoni Moda" pitchFamily="34" charset="-122"/>
                          <a:cs typeface="Bodoni Moda" pitchFamily="34" charset="-120"/>
                        </a:rPr>
                        <a:t>08.21</a:t>
                      </a:r>
                      <a:endParaRPr lang="en-US" sz="2400" dirty="0">
                        <a:latin typeface="Bodoni Moda" charset="0"/>
                        <a:ea typeface="Bodoni Moda" charset="0"/>
                        <a:cs typeface="Bodoni Moda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25" b="1" dirty="0">
                          <a:solidFill>
                            <a:srgbClr val="1A1A1A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ざおう食堂</a:t>
                      </a:r>
                      <a:endParaRPr lang="en-US" sz="202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75" dirty="0">
                          <a:solidFill>
                            <a:srgbClr val="4A4A44"/>
                          </a:solidFill>
                          <a:latin typeface="Noto Sans JP" pitchFamily="34" charset="0"/>
                          <a:ea typeface="Noto Sans JP" pitchFamily="34" charset="-122"/>
                          <a:cs typeface="Noto Sans JP" pitchFamily="34" charset="-120"/>
                        </a:rPr>
                        <a:t>9:30</a:t>
                      </a:r>
                      <a:endParaRPr lang="en-US" sz="187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74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400" dirty="0">
                        <a:latin typeface="Bodoni Moda" charset="0"/>
                        <a:ea typeface="Bodoni Moda" charset="0"/>
                        <a:cs typeface="Bodoni Moda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02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875" dirty="0">
                        <a:latin typeface="Noto Sans JP" charset="0"/>
                        <a:ea typeface="Noto Sans JP" charset="0"/>
                        <a:cs typeface="Noto Sans JP" charset="0"/>
                      </a:endParaRPr>
                    </a:p>
                  </a:txBody>
                  <a:tcPr marL="0" marR="0" marT="152705" marB="152705" anchor="ctr">
                    <a:lnL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6C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 4"/>
          <p:cNvSpPr txBox="1"/>
          <p:nvPr/>
        </p:nvSpPr>
        <p:spPr>
          <a:xfrm>
            <a:off x="11522393" y="1565867"/>
            <a:ext cx="52203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ja-JP" sz="1650" b="1" kern="0" spc="462" dirty="0">
                <a:solidFill>
                  <a:srgbClr val="E8B33E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MENTOR</a:t>
            </a:r>
            <a:endParaRPr lang="en-US" sz="1650" dirty="0"/>
          </a:p>
        </p:txBody>
      </p:sp>
      <p:sp>
        <p:nvSpPr>
          <p:cNvPr id="11" name="Text 6"/>
          <p:cNvSpPr txBox="1"/>
          <p:nvPr/>
        </p:nvSpPr>
        <p:spPr>
          <a:xfrm>
            <a:off x="11784201" y="2048404"/>
            <a:ext cx="5220310" cy="9043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81"/>
              </a:lnSpc>
              <a:buNone/>
            </a:pPr>
            <a:r>
              <a:rPr lang="ja-JP" altLang="en-US" sz="1875" dirty="0">
                <a:solidFill>
                  <a:srgbClr val="DCD8CC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常務　大宮　</a:t>
            </a:r>
            <a:endParaRPr lang="en-US" altLang="ja-JP" sz="1875" dirty="0">
              <a:solidFill>
                <a:srgbClr val="DCD8CC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pPr marL="0" indent="0" algn="l">
              <a:lnSpc>
                <a:spcPts val="3281"/>
              </a:lnSpc>
              <a:buNone/>
            </a:pPr>
            <a:r>
              <a:rPr lang="ja-JP" altLang="en-US" sz="1875" dirty="0">
                <a:solidFill>
                  <a:srgbClr val="DCD8CC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大宮は蔵王山水苑管理事務所におります。</a:t>
            </a:r>
            <a:endParaRPr lang="en-US" altLang="ja-JP" sz="1875" dirty="0">
              <a:solidFill>
                <a:srgbClr val="DCD8CC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pPr marL="0" indent="0" algn="l">
              <a:lnSpc>
                <a:spcPts val="3281"/>
              </a:lnSpc>
              <a:buNone/>
            </a:pPr>
            <a:r>
              <a:rPr lang="ja-JP" altLang="en-US" sz="1875" dirty="0">
                <a:solidFill>
                  <a:srgbClr val="DCD8CC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滞在中、困ったことがあれば、大宮もしくは各日の担当部門に相談ください。</a:t>
            </a:r>
            <a:endParaRPr lang="en-US" altLang="ja-JP" sz="1875" dirty="0">
              <a:solidFill>
                <a:srgbClr val="DCD8CC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pPr marL="0" indent="0" algn="l">
              <a:lnSpc>
                <a:spcPts val="3281"/>
              </a:lnSpc>
              <a:buNone/>
            </a:pPr>
            <a:endParaRPr lang="en-US" altLang="ja-JP" sz="1875" dirty="0">
              <a:solidFill>
                <a:srgbClr val="DCD8CC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pPr marL="0" indent="0" algn="l">
              <a:lnSpc>
                <a:spcPts val="3281"/>
              </a:lnSpc>
              <a:buNone/>
            </a:pPr>
            <a:endParaRPr lang="en-US" sz="1875" dirty="0">
              <a:solidFill>
                <a:srgbClr val="DCD8CC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</p:txBody>
      </p:sp>
      <p:sp>
        <p:nvSpPr>
          <p:cNvPr id="12" name="Text 7"/>
          <p:cNvSpPr txBox="1"/>
          <p:nvPr/>
        </p:nvSpPr>
        <p:spPr>
          <a:xfrm>
            <a:off x="11490765" y="4580686"/>
            <a:ext cx="52203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50" b="1" kern="0" spc="462" dirty="0">
                <a:solidFill>
                  <a:srgbClr val="7A5A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TIME</a:t>
            </a:r>
            <a:endParaRPr lang="en-US" sz="1650" dirty="0"/>
          </a:p>
        </p:txBody>
      </p:sp>
      <p:sp>
        <p:nvSpPr>
          <p:cNvPr id="13" name="Text 8"/>
          <p:cNvSpPr txBox="1"/>
          <p:nvPr/>
        </p:nvSpPr>
        <p:spPr>
          <a:xfrm>
            <a:off x="11677802" y="4995660"/>
            <a:ext cx="522031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1A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勤務時間</a:t>
            </a:r>
            <a:endParaRPr lang="en-US" sz="2400" dirty="0"/>
          </a:p>
        </p:txBody>
      </p:sp>
      <p:sp>
        <p:nvSpPr>
          <p:cNvPr id="14" name="Text 9"/>
          <p:cNvSpPr txBox="1"/>
          <p:nvPr/>
        </p:nvSpPr>
        <p:spPr>
          <a:xfrm>
            <a:off x="11823275" y="5615205"/>
            <a:ext cx="5220310" cy="9043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81"/>
              </a:lnSpc>
              <a:buNone/>
            </a:pPr>
            <a:r>
              <a:rPr lang="en-US" sz="1875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退勤 17:00（最終日は 12:00 解散）</a:t>
            </a:r>
            <a:endParaRPr lang="en-US" sz="1875" dirty="0"/>
          </a:p>
          <a:p>
            <a:pPr marL="0" indent="0" algn="l">
              <a:lnSpc>
                <a:spcPts val="3281"/>
              </a:lnSpc>
              <a:buNone/>
            </a:pPr>
            <a:endParaRPr lang="en-US" sz="1875" dirty="0"/>
          </a:p>
        </p:txBody>
      </p:sp>
      <p:sp>
        <p:nvSpPr>
          <p:cNvPr id="16" name="Text 11"/>
          <p:cNvSpPr txBox="1"/>
          <p:nvPr/>
        </p:nvSpPr>
        <p:spPr>
          <a:xfrm>
            <a:off x="15430500" y="9334195"/>
            <a:ext cx="1905610" cy="3721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950" b="1" dirty="0">
                <a:solidFill>
                  <a:srgbClr val="E0532F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08</a:t>
            </a:r>
            <a:endParaRPr lang="en-US" sz="1950" dirty="0"/>
          </a:p>
        </p:txBody>
      </p:sp>
      <p:sp>
        <p:nvSpPr>
          <p:cNvPr id="18" name="Shape 1">
            <a:extLst>
              <a:ext uri="{FF2B5EF4-FFF2-40B4-BE49-F238E27FC236}">
                <a16:creationId xmlns:a16="http://schemas.microsoft.com/office/drawing/2014/main" id="{4F6BBC1C-E389-6464-DD9B-4CCE3AA4EEB2}"/>
              </a:ext>
            </a:extLst>
          </p:cNvPr>
          <p:cNvSpPr/>
          <p:nvPr/>
        </p:nvSpPr>
        <p:spPr>
          <a:xfrm>
            <a:off x="792410" y="7496834"/>
            <a:ext cx="15729135" cy="2075689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ja-JP" altLang="en-US" dirty="0"/>
              <a:t>　</a:t>
            </a:r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490305E5-A188-2D00-F671-EBDC94573FA1}"/>
              </a:ext>
            </a:extLst>
          </p:cNvPr>
          <p:cNvSpPr txBox="1"/>
          <p:nvPr/>
        </p:nvSpPr>
        <p:spPr>
          <a:xfrm>
            <a:off x="952805" y="7685236"/>
            <a:ext cx="522031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endParaRPr lang="en-US" sz="2400" dirty="0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FA34537C-4794-0A03-277F-878CC02F48A2}"/>
              </a:ext>
            </a:extLst>
          </p:cNvPr>
          <p:cNvSpPr txBox="1"/>
          <p:nvPr/>
        </p:nvSpPr>
        <p:spPr>
          <a:xfrm>
            <a:off x="2161916" y="7751159"/>
            <a:ext cx="9205073" cy="876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緊急時の連絡先：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9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：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00-17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：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00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　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0224-34-1192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（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VISITOR STATION)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                                   17:00-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翌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9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：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00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　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0224-34-2341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（蔵王山水苑管理事務所・</a:t>
            </a:r>
            <a:r>
              <a:rPr lang="en-US" altLang="ja-JP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N</a:t>
            </a: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</a:rPr>
              <a:t>コーポレーション</a:t>
            </a:r>
            <a:r>
              <a:rPr lang="ja-JP" altLang="en-US" sz="2000" b="1" dirty="0">
                <a:solidFill>
                  <a:srgbClr val="EFE9DE"/>
                </a:solidFill>
                <a:latin typeface="Shippori Mincho B1" pitchFamily="34" charset="0"/>
                <a:ea typeface="Shippori Mincho B1" pitchFamily="34" charset="-122"/>
              </a:rPr>
              <a:t>）</a:t>
            </a:r>
            <a:endParaRPr lang="en-US" sz="2000" dirty="0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8C481F70-14A2-4540-ECB6-93AFFFB1BC0C}"/>
              </a:ext>
            </a:extLst>
          </p:cNvPr>
          <p:cNvSpPr txBox="1"/>
          <p:nvPr/>
        </p:nvSpPr>
        <p:spPr>
          <a:xfrm>
            <a:off x="2161916" y="8555222"/>
            <a:ext cx="10019637" cy="876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皆さんは、お客様から見れば“インターン生”ではなく、ガイアのスタッフの一員に見えます。</a:t>
            </a:r>
            <a:endParaRPr lang="en-US" altLang="ja-JP" sz="2000" b="1" dirty="0">
              <a:solidFill>
                <a:schemeClr val="bg2">
                  <a:lumMod val="90000"/>
                </a:schemeClr>
              </a:solidFill>
              <a:latin typeface="Shippori Mincho B1" pitchFamily="34" charset="0"/>
              <a:ea typeface="Shippori Mincho B1" pitchFamily="34" charset="-122"/>
              <a:cs typeface="Shippori Mincho B1" pitchFamily="34" charset="-120"/>
            </a:endParaRPr>
          </a:p>
          <a:p>
            <a:pPr marL="0" indent="0" algn="l">
              <a:buNone/>
            </a:pPr>
            <a:r>
              <a:rPr lang="ja-JP" altLang="en-US" sz="2000" b="1" dirty="0">
                <a:solidFill>
                  <a:schemeClr val="bg2">
                    <a:lumMod val="90000"/>
                  </a:schemeClr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分からないことはスタッフがフォローしますので、失敗を恐れず積極的に挑戦してください。</a:t>
            </a:r>
            <a:endParaRPr lang="en-US" altLang="ja-JP" sz="2000" b="1" dirty="0">
              <a:solidFill>
                <a:schemeClr val="bg2">
                  <a:lumMod val="90000"/>
                </a:schemeClr>
              </a:solidFill>
              <a:latin typeface="Shippori Mincho B1" pitchFamily="34" charset="0"/>
              <a:ea typeface="Shippori Mincho B1" pitchFamily="34" charset="-122"/>
              <a:cs typeface="Shippori Mincho B1" pitchFamily="34" charset="-120"/>
            </a:endParaRPr>
          </a:p>
        </p:txBody>
      </p:sp>
      <p:sp>
        <p:nvSpPr>
          <p:cNvPr id="28" name="Text 4">
            <a:extLst>
              <a:ext uri="{FF2B5EF4-FFF2-40B4-BE49-F238E27FC236}">
                <a16:creationId xmlns:a16="http://schemas.microsoft.com/office/drawing/2014/main" id="{82D805DD-6271-1111-C742-2BD9DDFC0193}"/>
              </a:ext>
            </a:extLst>
          </p:cNvPr>
          <p:cNvSpPr txBox="1"/>
          <p:nvPr/>
        </p:nvSpPr>
        <p:spPr>
          <a:xfrm>
            <a:off x="952805" y="7722435"/>
            <a:ext cx="52203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ja-JP" sz="1650" b="1" kern="0" spc="462" dirty="0">
                <a:solidFill>
                  <a:schemeClr val="accent2">
                    <a:lumMod val="40000"/>
                    <a:lumOff val="60000"/>
                  </a:schemeClr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OTHERS</a:t>
            </a:r>
            <a:endParaRPr lang="en-US" sz="165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501</Words>
  <Application>Microsoft Office PowerPoint</Application>
  <PresentationFormat>ユーザー設定</PresentationFormat>
  <Paragraphs>174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Bodoni Moda</vt:lpstr>
      <vt:lpstr>Noto Sans JP</vt:lpstr>
      <vt:lpstr>Shippori Mincho B1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永倉 弘子</cp:lastModifiedBy>
  <cp:revision>6</cp:revision>
  <dcterms:created xsi:type="dcterms:W3CDTF">2026-08-15T10:34:07Z</dcterms:created>
  <dcterms:modified xsi:type="dcterms:W3CDTF">2026-08-16T09:46:32Z</dcterms:modified>
</cp:coreProperties>
</file>