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12192000"/>
  <p:embeddedFontLst>
    <p:embeddedFont>
      <p:font typeface="Raleway" pitchFamily="2" charset="0"/>
      <p:regular r:id="rId20"/>
    </p:embeddedFont>
    <p:embeddedFont>
      <p:font typeface="Raleway Light" pitchFamily="2" charset="0"/>
      <p:regular r:id="rId21"/>
    </p:embeddedFont>
    <p:embeddedFont>
      <p:font typeface="Roboto" panose="02000000000000000000" pitchFamily="2" charset="0"/>
      <p:regular r:id="rId22"/>
    </p:embeddedFont>
    <p:embeddedFont>
      <p:font typeface="Roboto Bold" panose="02000000000000000000" charset="0"/>
      <p:regular r:id="rId23"/>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92" d="100"/>
          <a:sy n="92" d="100"/>
        </p:scale>
        <p:origin x="66" y="44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162726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master 1">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ECECF3"/>
          </a:solidFill>
          <a:ln/>
        </p:spPr>
        <p:txBody>
          <a:bodyPr/>
          <a:lstStyle/>
          <a:p>
            <a:endParaRPr lang="ja-JP" altLang="en-US"/>
          </a:p>
        </p:txBody>
      </p:sp>
      <p:sp>
        <p:nvSpPr>
          <p:cNvPr id="3" name="Shape 1"/>
          <p:cNvSpPr/>
          <p:nvPr/>
        </p:nvSpPr>
        <p:spPr>
          <a:xfrm>
            <a:off x="0" y="0"/>
            <a:ext cx="12191695" cy="6858000"/>
          </a:xfrm>
          <a:prstGeom prst="rect">
            <a:avLst/>
          </a:prstGeom>
          <a:solidFill>
            <a:srgbClr val="FFFFFF">
              <a:alpha val="95000"/>
            </a:srgbClr>
          </a:solidFill>
          <a:ln/>
        </p:spPr>
        <p:txBody>
          <a:bodyPr/>
          <a:lstStyle/>
          <a:p>
            <a:endParaRPr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5.svg"/><Relationship Id="rId5" Type="http://schemas.openxmlformats.org/officeDocument/2006/relationships/image" Target="../media/image14.svg"/><Relationship Id="rId4" Type="http://schemas.openxmlformats.org/officeDocument/2006/relationships/image" Target="../media/image13.svg"/></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svg"/><Relationship Id="rId7" Type="http://schemas.openxmlformats.org/officeDocument/2006/relationships/image" Target="../media/image22.sv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1.svg"/><Relationship Id="rId5" Type="http://schemas.openxmlformats.org/officeDocument/2006/relationships/image" Target="../media/image20.svg"/><Relationship Id="rId4" Type="http://schemas.openxmlformats.org/officeDocument/2006/relationships/image" Target="../media/image19.svg"/></Relationships>
</file>

<file path=ppt/slides/_rels/slide17.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3.svg"/><Relationship Id="rId7" Type="http://schemas.openxmlformats.org/officeDocument/2006/relationships/hyperlink" Target="https://www.albergodiffuso.com/report-alberghi-diffusi-2026.html" TargetMode="External"/><Relationship Id="rId12"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hyperlink" Target="https://www.albergodiffuso.com/limpatto-dellalbergo-diffuso-nei-borghi.html" TargetMode="External"/><Relationship Id="rId11" Type="http://schemas.openxmlformats.org/officeDocument/2006/relationships/hyperlink" Target="https://www.albergodiffuso.com/alberghi-diffusi-andamento-della-stagione-turistica-2022.html" TargetMode="External"/><Relationship Id="rId5" Type="http://schemas.openxmlformats.org/officeDocument/2006/relationships/image" Target="../media/image24.svg"/><Relationship Id="rId10" Type="http://schemas.openxmlformats.org/officeDocument/2006/relationships/image" Target="../media/image26.svg"/><Relationship Id="rId4" Type="http://schemas.openxmlformats.org/officeDocument/2006/relationships/hyperlink" Target="https://www.albergodiffuso.com/ospitalita-nei-borghi-i-numeri-dellalbergo-diffuso.html" TargetMode="External"/><Relationship Id="rId9" Type="http://schemas.openxmlformats.org/officeDocument/2006/relationships/hyperlink" Target="https://www.albergodiffuso.com/albergo-diffuso-report-2025.html"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sv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Text 0"/>
          <p:cNvSpPr/>
          <p:nvPr/>
        </p:nvSpPr>
        <p:spPr>
          <a:xfrm>
            <a:off x="661475" y="1085155"/>
            <a:ext cx="10868745" cy="516731"/>
          </a:xfrm>
          <a:prstGeom prst="rect">
            <a:avLst/>
          </a:prstGeom>
          <a:noFill/>
          <a:ln/>
        </p:spPr>
        <p:txBody>
          <a:bodyPr wrap="none" lIns="0" tIns="0" rIns="0" bIns="0" rtlCol="0" anchor="t"/>
          <a:lstStyle/>
          <a:p>
            <a:pPr marL="0" indent="0" algn="ctr">
              <a:lnSpc>
                <a:spcPct val="104000"/>
              </a:lnSpc>
              <a:buNone/>
            </a:pPr>
            <a:r>
              <a:rPr lang="ja-JP" altLang="en-US" sz="3250" dirty="0">
                <a:solidFill>
                  <a:srgbClr val="1B1B27"/>
                </a:solidFill>
                <a:latin typeface="Raleway" pitchFamily="34" charset="0"/>
                <a:ea typeface="Raleway" pitchFamily="34" charset="-122"/>
                <a:cs typeface="Raleway" pitchFamily="34" charset="-120"/>
              </a:rPr>
              <a:t>世界のAlbergo DiffusoとGAIAの現在</a:t>
            </a:r>
            <a:endParaRPr lang="ja-JP" sz="3250" dirty="0"/>
          </a:p>
        </p:txBody>
      </p:sp>
      <p:sp>
        <p:nvSpPr>
          <p:cNvPr id="3" name="Text 1"/>
          <p:cNvSpPr/>
          <p:nvPr/>
        </p:nvSpPr>
        <p:spPr>
          <a:xfrm>
            <a:off x="356682" y="1932583"/>
            <a:ext cx="11478330" cy="264616"/>
          </a:xfrm>
          <a:prstGeom prst="rect">
            <a:avLst/>
          </a:prstGeom>
          <a:noFill/>
          <a:ln/>
        </p:spPr>
        <p:txBody>
          <a:bodyPr wrap="none" lIns="0" tIns="0" rIns="0" bIns="0" rtlCol="0" anchor="t"/>
          <a:lstStyle/>
          <a:p>
            <a:pPr marL="0" indent="0" algn="ctr">
              <a:lnSpc>
                <a:spcPct val="133000"/>
              </a:lnSpc>
              <a:buNone/>
            </a:pPr>
            <a:r>
              <a:rPr lang="ja-JP" altLang="en-US" sz="1300" dirty="0">
                <a:solidFill>
                  <a:srgbClr val="3C3939"/>
                </a:solidFill>
                <a:latin typeface="Roboto" pitchFamily="34" charset="0"/>
                <a:ea typeface="Roboto" pitchFamily="34" charset="-122"/>
                <a:cs typeface="Roboto" pitchFamily="34" charset="-120"/>
              </a:rPr>
              <a:t>― 宿泊施設をつくるのではなく、地域の価値をつなぎ直す ―</a:t>
            </a:r>
            <a:endParaRPr lang="ja-JP" sz="1300" dirty="0"/>
          </a:p>
        </p:txBody>
      </p:sp>
      <p:sp>
        <p:nvSpPr>
          <p:cNvPr id="4" name="Shape 2"/>
          <p:cNvSpPr/>
          <p:nvPr/>
        </p:nvSpPr>
        <p:spPr>
          <a:xfrm>
            <a:off x="661475" y="2424509"/>
            <a:ext cx="10868745" cy="19050"/>
          </a:xfrm>
          <a:prstGeom prst="roundRect">
            <a:avLst>
              <a:gd name="adj" fmla="val 49999"/>
            </a:avLst>
          </a:prstGeom>
          <a:solidFill>
            <a:srgbClr val="3C3939">
              <a:alpha val="50000"/>
            </a:srgbClr>
          </a:solidFill>
          <a:ln/>
        </p:spPr>
        <p:txBody>
          <a:bodyPr/>
          <a:lstStyle/>
          <a:p>
            <a:endParaRPr lang="ja-JP" altLang="en-US"/>
          </a:p>
        </p:txBody>
      </p:sp>
      <p:sp>
        <p:nvSpPr>
          <p:cNvPr id="5" name="Shape 3"/>
          <p:cNvSpPr/>
          <p:nvPr/>
        </p:nvSpPr>
        <p:spPr>
          <a:xfrm>
            <a:off x="542415" y="2670870"/>
            <a:ext cx="5470785" cy="1989931"/>
          </a:xfrm>
          <a:prstGeom prst="roundRect">
            <a:avLst>
              <a:gd name="adj" fmla="val 5984"/>
            </a:avLst>
          </a:prstGeom>
          <a:solidFill>
            <a:srgbClr val="1B1B27">
              <a:alpha val="95000"/>
            </a:srgbClr>
          </a:solidFill>
          <a:ln/>
        </p:spPr>
        <p:txBody>
          <a:bodyPr/>
          <a:lstStyle/>
          <a:p>
            <a:endParaRPr lang="ja-JP" altLang="en-US"/>
          </a:p>
        </p:txBody>
      </p:sp>
      <p:sp>
        <p:nvSpPr>
          <p:cNvPr id="6" name="Text 4"/>
          <p:cNvSpPr/>
          <p:nvPr/>
        </p:nvSpPr>
        <p:spPr>
          <a:xfrm>
            <a:off x="707710" y="2836168"/>
            <a:ext cx="5140196" cy="258465"/>
          </a:xfrm>
          <a:prstGeom prst="rect">
            <a:avLst/>
          </a:prstGeom>
          <a:noFill/>
          <a:ln/>
        </p:spPr>
        <p:txBody>
          <a:bodyPr wrap="none" lIns="0" tIns="0" rIns="0" bIns="0" rtlCol="0" anchor="t"/>
          <a:lstStyle/>
          <a:p>
            <a:pPr marL="0" indent="0" algn="l">
              <a:lnSpc>
                <a:spcPct val="104000"/>
              </a:lnSpc>
              <a:buNone/>
            </a:pPr>
            <a:r>
              <a:rPr lang="en-US" sz="1600" dirty="0">
                <a:solidFill>
                  <a:srgbClr val="FFFFFF"/>
                </a:solidFill>
                <a:latin typeface="Raleway" pitchFamily="34" charset="0"/>
                <a:ea typeface="Raleway" pitchFamily="34" charset="-122"/>
                <a:cs typeface="Raleway" pitchFamily="34" charset="-120"/>
              </a:rPr>
              <a:t>ITALY × ZAO</a:t>
            </a:r>
            <a:endParaRPr lang="en-US" sz="1600" dirty="0"/>
          </a:p>
        </p:txBody>
      </p:sp>
      <p:sp>
        <p:nvSpPr>
          <p:cNvPr id="7" name="Text 5"/>
          <p:cNvSpPr/>
          <p:nvPr/>
        </p:nvSpPr>
        <p:spPr>
          <a:xfrm>
            <a:off x="707710" y="3259931"/>
            <a:ext cx="5140196" cy="529233"/>
          </a:xfrm>
          <a:prstGeom prst="rect">
            <a:avLst/>
          </a:prstGeom>
          <a:noFill/>
          <a:ln/>
        </p:spPr>
        <p:txBody>
          <a:bodyPr wrap="square" lIns="0" tIns="0" rIns="0" bIns="0" rtlCol="0" anchor="t">
            <a:normAutofit/>
          </a:bodyPr>
          <a:lstStyle/>
          <a:p>
            <a:pPr marL="0" indent="0" algn="l">
              <a:lnSpc>
                <a:spcPct val="133000"/>
              </a:lnSpc>
              <a:buNone/>
            </a:pPr>
            <a:r>
              <a:rPr lang="ja-JP" altLang="en-US" sz="1300" dirty="0">
                <a:solidFill>
                  <a:srgbClr val="FFFFFF"/>
                </a:solidFill>
                <a:latin typeface="Roboto" pitchFamily="34" charset="0"/>
                <a:ea typeface="Roboto" pitchFamily="34" charset="-122"/>
                <a:cs typeface="Roboto" pitchFamily="34" charset="-120"/>
              </a:rPr>
              <a:t>世界で実証されたAlbergo Diffusoの知見と、蔵王・宮城県における GAIAグループの実践を照合する。</a:t>
            </a:r>
            <a:endParaRPr lang="ja-JP" sz="1300" dirty="0"/>
          </a:p>
        </p:txBody>
      </p:sp>
      <p:sp>
        <p:nvSpPr>
          <p:cNvPr id="8" name="Text 6"/>
          <p:cNvSpPr/>
          <p:nvPr/>
        </p:nvSpPr>
        <p:spPr>
          <a:xfrm>
            <a:off x="6303904" y="2836168"/>
            <a:ext cx="5232666" cy="258465"/>
          </a:xfrm>
          <a:prstGeom prst="rect">
            <a:avLst/>
          </a:prstGeom>
          <a:noFill/>
          <a:ln/>
        </p:spPr>
        <p:txBody>
          <a:bodyPr wrap="none" lIns="0" tIns="0" rIns="0" bIns="0" rtlCol="0" anchor="t"/>
          <a:lstStyle/>
          <a:p>
            <a:pPr marL="0" indent="0" algn="l">
              <a:lnSpc>
                <a:spcPct val="104000"/>
              </a:lnSpc>
              <a:buNone/>
            </a:pPr>
            <a:r>
              <a:rPr lang="en-US" sz="1600" dirty="0">
                <a:solidFill>
                  <a:srgbClr val="1B1B27"/>
                </a:solidFill>
                <a:latin typeface="Raleway" pitchFamily="34" charset="0"/>
                <a:ea typeface="Raleway" pitchFamily="34" charset="-122"/>
                <a:cs typeface="Raleway" pitchFamily="34" charset="-120"/>
              </a:rPr>
              <a:t>GAIA GROUP</a:t>
            </a:r>
            <a:endParaRPr lang="en-US" sz="1600" dirty="0"/>
          </a:p>
        </p:txBody>
      </p:sp>
      <p:sp>
        <p:nvSpPr>
          <p:cNvPr id="9" name="Shape 7"/>
          <p:cNvSpPr/>
          <p:nvPr/>
        </p:nvSpPr>
        <p:spPr>
          <a:xfrm>
            <a:off x="6303904" y="3280668"/>
            <a:ext cx="1401033" cy="251420"/>
          </a:xfrm>
          <a:prstGeom prst="roundRect">
            <a:avLst>
              <a:gd name="adj" fmla="val 22103"/>
            </a:avLst>
          </a:prstGeom>
          <a:solidFill>
            <a:srgbClr val="E1E1EA"/>
          </a:solidFill>
          <a:ln/>
        </p:spPr>
        <p:txBody>
          <a:bodyPr/>
          <a:lstStyle/>
          <a:p>
            <a:endParaRPr lang="ja-JP" altLang="en-US"/>
          </a:p>
        </p:txBody>
      </p:sp>
      <p:sp>
        <p:nvSpPr>
          <p:cNvPr id="10" name="Text 8"/>
          <p:cNvSpPr/>
          <p:nvPr/>
        </p:nvSpPr>
        <p:spPr>
          <a:xfrm>
            <a:off x="6403120" y="3330277"/>
            <a:ext cx="1812185" cy="152202"/>
          </a:xfrm>
          <a:prstGeom prst="rect">
            <a:avLst/>
          </a:prstGeom>
          <a:noFill/>
          <a:ln/>
        </p:spPr>
        <p:txBody>
          <a:bodyPr wrap="none" lIns="0" tIns="0" rIns="0" bIns="0" rtlCol="0" anchor="t"/>
          <a:lstStyle/>
          <a:p>
            <a:pPr marL="0" indent="0" algn="l">
              <a:lnSpc>
                <a:spcPct val="96000"/>
              </a:lnSpc>
              <a:buNone/>
            </a:pPr>
            <a:r>
              <a:rPr lang="en-US" sz="1000" dirty="0">
                <a:solidFill>
                  <a:srgbClr val="3C3939"/>
                </a:solidFill>
                <a:latin typeface="Roboto" pitchFamily="34" charset="0"/>
                <a:ea typeface="Roboto" pitchFamily="34" charset="-122"/>
                <a:cs typeface="Roboto" pitchFamily="34" charset="-120"/>
              </a:rPr>
              <a:t>SOCIAL DEVELOPER</a:t>
            </a:r>
            <a:endParaRPr lang="en-US" sz="1000" dirty="0"/>
          </a:p>
        </p:txBody>
      </p:sp>
      <p:sp>
        <p:nvSpPr>
          <p:cNvPr id="11" name="Text 9"/>
          <p:cNvSpPr/>
          <p:nvPr/>
        </p:nvSpPr>
        <p:spPr>
          <a:xfrm>
            <a:off x="6303904" y="3718123"/>
            <a:ext cx="5232666" cy="793849"/>
          </a:xfrm>
          <a:prstGeom prst="rect">
            <a:avLst/>
          </a:prstGeom>
          <a:noFill/>
          <a:ln/>
        </p:spPr>
        <p:txBody>
          <a:bodyPr wrap="square" lIns="0" tIns="0" rIns="0" bIns="0" rtlCol="0" anchor="t">
            <a:normAutofit/>
          </a:bodyPr>
          <a:lstStyle/>
          <a:p>
            <a:pPr marL="0" indent="0" algn="l">
              <a:lnSpc>
                <a:spcPct val="133000"/>
              </a:lnSpc>
              <a:buNone/>
            </a:pPr>
            <a:r>
              <a:rPr lang="ja-JP" altLang="en-US" sz="1300" dirty="0">
                <a:solidFill>
                  <a:srgbClr val="3C3939"/>
                </a:solidFill>
                <a:latin typeface="Roboto" pitchFamily="34" charset="0"/>
                <a:ea typeface="Roboto" pitchFamily="34" charset="-122"/>
                <a:cs typeface="Roboto" pitchFamily="34" charset="-120"/>
              </a:rPr>
              <a:t>本資料は、GAIAグループが「なぜAlbergo Diffuso / Ospitalità Diffusaに取り組むのか」を、世界のデータとGAIA自身の実績の</a:t>
            </a:r>
            <a:r>
              <a:rPr lang="ja-JP" altLang="en-US" sz="1300">
                <a:solidFill>
                  <a:srgbClr val="3C3939"/>
                </a:solidFill>
                <a:latin typeface="Roboto" pitchFamily="34" charset="0"/>
                <a:ea typeface="Roboto" pitchFamily="34" charset="-122"/>
                <a:cs typeface="Roboto" pitchFamily="34" charset="-120"/>
              </a:rPr>
              <a:t>両面から説明</a:t>
            </a:r>
            <a:r>
              <a:rPr lang="ja-JP" altLang="en-US" sz="1300" dirty="0">
                <a:solidFill>
                  <a:srgbClr val="3C3939"/>
                </a:solidFill>
                <a:latin typeface="Roboto" pitchFamily="34" charset="0"/>
                <a:ea typeface="Roboto" pitchFamily="34" charset="-122"/>
                <a:cs typeface="Roboto" pitchFamily="34" charset="-120"/>
              </a:rPr>
              <a:t>するものです。</a:t>
            </a:r>
            <a:endParaRPr lang="ja-JP" sz="1300" dirty="0"/>
          </a:p>
        </p:txBody>
      </p:sp>
      <p:sp>
        <p:nvSpPr>
          <p:cNvPr id="12" name="Shape 10"/>
          <p:cNvSpPr/>
          <p:nvPr/>
        </p:nvSpPr>
        <p:spPr>
          <a:xfrm>
            <a:off x="661475" y="4846836"/>
            <a:ext cx="10868745" cy="925909"/>
          </a:xfrm>
          <a:prstGeom prst="roundRect">
            <a:avLst>
              <a:gd name="adj" fmla="val 7502"/>
            </a:avLst>
          </a:prstGeom>
          <a:solidFill>
            <a:srgbClr val="E1E1EA"/>
          </a:solidFill>
          <a:ln/>
        </p:spPr>
        <p:txBody>
          <a:bodyPr/>
          <a:lstStyle/>
          <a:p>
            <a:endParaRPr lang="ja-JP" altLang="en-US"/>
          </a:p>
        </p:txBody>
      </p:sp>
      <p:pic>
        <p:nvPicPr>
          <p:cNvPr id="13" name="Image 0" descr="preencoded.png"/>
          <p:cNvPicPr>
            <a:picLocks noChangeAspect="1"/>
          </p:cNvPicPr>
          <p:nvPr/>
        </p:nvPicPr>
        <p:blipFill>
          <a:blip r:embed="rId3"/>
          <a:stretch>
            <a:fillRect/>
          </a:stretch>
        </p:blipFill>
        <p:spPr>
          <a:xfrm>
            <a:off x="826769" y="5086548"/>
            <a:ext cx="206667" cy="165298"/>
          </a:xfrm>
          <a:prstGeom prst="rect">
            <a:avLst/>
          </a:prstGeom>
        </p:spPr>
      </p:pic>
      <p:sp>
        <p:nvSpPr>
          <p:cNvPr id="14" name="Text 11"/>
          <p:cNvSpPr/>
          <p:nvPr/>
        </p:nvSpPr>
        <p:spPr>
          <a:xfrm>
            <a:off x="1198731" y="5053409"/>
            <a:ext cx="10166195" cy="529233"/>
          </a:xfrm>
          <a:prstGeom prst="rect">
            <a:avLst/>
          </a:prstGeom>
          <a:noFill/>
          <a:ln/>
        </p:spPr>
        <p:txBody>
          <a:bodyPr wrap="square" lIns="0" tIns="0" rIns="0" bIns="0" rtlCol="0" anchor="t">
            <a:normAutofit/>
          </a:bodyPr>
          <a:lstStyle/>
          <a:p>
            <a:pPr marL="0" indent="0" algn="l">
              <a:lnSpc>
                <a:spcPct val="133000"/>
              </a:lnSpc>
              <a:buNone/>
            </a:pPr>
            <a:r>
              <a:rPr lang="ja-JP" altLang="en-US" sz="1300" dirty="0">
                <a:solidFill>
                  <a:srgbClr val="000000"/>
                </a:solidFill>
                <a:latin typeface="Roboto" pitchFamily="34" charset="0"/>
                <a:ea typeface="Roboto" pitchFamily="34" charset="-122"/>
                <a:cs typeface="Roboto" pitchFamily="34" charset="-120"/>
              </a:rPr>
              <a:t>本資料はPart 1（世界のADデータ）とPart 2（GAIAの蔵王における取り組み）の二部構成です。ADI統計はすべて指定の5つの公開URLから直接引用しています。</a:t>
            </a:r>
            <a:endParaRPr lang="ja-JP" sz="13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661475" y="555625"/>
            <a:ext cx="10868745" cy="490934"/>
          </a:xfrm>
          <a:prstGeom prst="rect">
            <a:avLst/>
          </a:prstGeom>
          <a:noFill/>
          <a:ln/>
        </p:spPr>
        <p:txBody>
          <a:bodyPr wrap="none" lIns="0" tIns="0" rIns="0" bIns="0" rtlCol="0" anchor="t"/>
          <a:lstStyle/>
          <a:p>
            <a:pPr marL="0" indent="0" algn="l">
              <a:lnSpc>
                <a:spcPct val="104000"/>
              </a:lnSpc>
              <a:buNone/>
            </a:pPr>
            <a:r>
              <a:rPr lang="ja-JP" altLang="en-US" sz="3050" dirty="0">
                <a:solidFill>
                  <a:srgbClr val="1B1B27"/>
                </a:solidFill>
                <a:latin typeface="Raleway" pitchFamily="34" charset="0"/>
                <a:ea typeface="Raleway" pitchFamily="34" charset="-122"/>
                <a:cs typeface="Raleway" pitchFamily="34" charset="-120"/>
              </a:rPr>
              <a:t>GAIA Resortの現在</a:t>
            </a:r>
            <a:endParaRPr lang="ja-JP" sz="3050" dirty="0"/>
          </a:p>
        </p:txBody>
      </p:sp>
      <p:sp>
        <p:nvSpPr>
          <p:cNvPr id="3" name="Text 1"/>
          <p:cNvSpPr/>
          <p:nvPr/>
        </p:nvSpPr>
        <p:spPr>
          <a:xfrm>
            <a:off x="661475" y="1345009"/>
            <a:ext cx="10868745" cy="490339"/>
          </a:xfrm>
          <a:prstGeom prst="rect">
            <a:avLst/>
          </a:prstGeom>
          <a:noFill/>
          <a:ln/>
        </p:spPr>
        <p:txBody>
          <a:bodyPr wrap="square" lIns="0" tIns="0" rIns="0" bIns="0" rtlCol="0" anchor="t">
            <a:normAutofit/>
          </a:bodyPr>
          <a:lstStyle/>
          <a:p>
            <a:pPr marL="0" indent="0" algn="l">
              <a:lnSpc>
                <a:spcPct val="130000"/>
              </a:lnSpc>
              <a:buNone/>
            </a:pPr>
            <a:r>
              <a:rPr lang="ja-JP" altLang="en-US" sz="1200" dirty="0">
                <a:solidFill>
                  <a:srgbClr val="3C3939"/>
                </a:solidFill>
                <a:latin typeface="Roboto" pitchFamily="34" charset="0"/>
                <a:ea typeface="Roboto" pitchFamily="34" charset="-122"/>
                <a:cs typeface="Roboto" pitchFamily="34" charset="-120"/>
              </a:rPr>
              <a:t>2026年時点のGAIA Resortネットワーク内部実績値。以下はGAIA側の内部実績値であり、ADIの平均施設規模（1施設あたり19〜23室）とGAIA Resortネットワーク全体の規模は定義・母集団が異なるため、単純な倍率比較は行わない。</a:t>
            </a:r>
            <a:endParaRPr lang="ja-JP" sz="1200" dirty="0"/>
          </a:p>
        </p:txBody>
      </p:sp>
      <p:sp>
        <p:nvSpPr>
          <p:cNvPr id="4" name="Text 2"/>
          <p:cNvSpPr/>
          <p:nvPr/>
        </p:nvSpPr>
        <p:spPr>
          <a:xfrm>
            <a:off x="795020" y="2081709"/>
            <a:ext cx="5074019" cy="518517"/>
          </a:xfrm>
          <a:prstGeom prst="rect">
            <a:avLst/>
          </a:prstGeom>
          <a:noFill/>
          <a:ln/>
        </p:spPr>
        <p:txBody>
          <a:bodyPr wrap="none" lIns="0" tIns="0" rIns="0" bIns="0" rtlCol="0" anchor="t"/>
          <a:lstStyle/>
          <a:p>
            <a:pPr marL="0" indent="0" algn="ctr">
              <a:lnSpc>
                <a:spcPct val="83000"/>
              </a:lnSpc>
              <a:buNone/>
            </a:pPr>
            <a:r>
              <a:rPr lang="zh-CN" altLang="en-US" sz="4050" dirty="0">
                <a:solidFill>
                  <a:srgbClr val="3C3939"/>
                </a:solidFill>
                <a:latin typeface="Raleway" pitchFamily="34" charset="0"/>
                <a:ea typeface="Raleway" pitchFamily="34" charset="-122"/>
                <a:cs typeface="Raleway" pitchFamily="34" charset="-120"/>
              </a:rPr>
              <a:t>約80棟</a:t>
            </a:r>
            <a:endParaRPr lang="zh-CN" sz="4050" dirty="0"/>
          </a:p>
        </p:txBody>
      </p:sp>
      <p:sp>
        <p:nvSpPr>
          <p:cNvPr id="5" name="Text 3"/>
          <p:cNvSpPr/>
          <p:nvPr/>
        </p:nvSpPr>
        <p:spPr>
          <a:xfrm>
            <a:off x="661475" y="2790627"/>
            <a:ext cx="5341109" cy="245566"/>
          </a:xfrm>
          <a:prstGeom prst="rect">
            <a:avLst/>
          </a:prstGeom>
          <a:noFill/>
          <a:ln/>
        </p:spPr>
        <p:txBody>
          <a:bodyPr wrap="none" lIns="0" tIns="0" rIns="0" bIns="0" rtlCol="0" anchor="t"/>
          <a:lstStyle/>
          <a:p>
            <a:pPr marL="0" indent="0" algn="ctr">
              <a:lnSpc>
                <a:spcPct val="104000"/>
              </a:lnSpc>
              <a:buNone/>
            </a:pPr>
            <a:r>
              <a:rPr lang="ja-JP" altLang="en-US" sz="1500" dirty="0">
                <a:solidFill>
                  <a:srgbClr val="3C3939"/>
                </a:solidFill>
                <a:latin typeface="Raleway" pitchFamily="34" charset="0"/>
                <a:ea typeface="Raleway" pitchFamily="34" charset="-122"/>
                <a:cs typeface="Raleway" pitchFamily="34" charset="-120"/>
              </a:rPr>
              <a:t>GAIA Resortネットワーク</a:t>
            </a:r>
            <a:endParaRPr lang="ja-JP" sz="1500" dirty="0"/>
          </a:p>
        </p:txBody>
      </p:sp>
      <p:sp>
        <p:nvSpPr>
          <p:cNvPr id="6" name="Text 4"/>
          <p:cNvSpPr/>
          <p:nvPr/>
        </p:nvSpPr>
        <p:spPr>
          <a:xfrm>
            <a:off x="661475" y="3125688"/>
            <a:ext cx="5341109" cy="245170"/>
          </a:xfrm>
          <a:prstGeom prst="rect">
            <a:avLst/>
          </a:prstGeom>
          <a:noFill/>
          <a:ln/>
        </p:spPr>
        <p:txBody>
          <a:bodyPr wrap="none" lIns="0" tIns="0" rIns="0" bIns="0" rtlCol="0" anchor="t"/>
          <a:lstStyle/>
          <a:p>
            <a:pPr marL="0" indent="0" algn="ctr">
              <a:lnSpc>
                <a:spcPct val="130000"/>
              </a:lnSpc>
              <a:buNone/>
            </a:pPr>
            <a:r>
              <a:rPr lang="ja-JP" altLang="en-US" sz="1200" dirty="0">
                <a:solidFill>
                  <a:srgbClr val="3C3939"/>
                </a:solidFill>
                <a:latin typeface="Roboto" pitchFamily="34" charset="0"/>
                <a:ea typeface="Roboto" pitchFamily="34" charset="-122"/>
                <a:cs typeface="Roboto" pitchFamily="34" charset="-120"/>
              </a:rPr>
              <a:t>2026年時点概数。空き家・別荘の再生を積み重ねた結果。</a:t>
            </a:r>
            <a:endParaRPr lang="ja-JP" sz="1200" dirty="0"/>
          </a:p>
        </p:txBody>
      </p:sp>
      <p:sp>
        <p:nvSpPr>
          <p:cNvPr id="7" name="Text 5"/>
          <p:cNvSpPr/>
          <p:nvPr/>
        </p:nvSpPr>
        <p:spPr>
          <a:xfrm>
            <a:off x="6322656" y="2081709"/>
            <a:ext cx="5074019" cy="518517"/>
          </a:xfrm>
          <a:prstGeom prst="rect">
            <a:avLst/>
          </a:prstGeom>
          <a:noFill/>
          <a:ln/>
        </p:spPr>
        <p:txBody>
          <a:bodyPr wrap="none" lIns="0" tIns="0" rIns="0" bIns="0" rtlCol="0" anchor="t"/>
          <a:lstStyle/>
          <a:p>
            <a:pPr marL="0" indent="0" algn="ctr">
              <a:lnSpc>
                <a:spcPct val="83000"/>
              </a:lnSpc>
              <a:buNone/>
            </a:pPr>
            <a:r>
              <a:rPr lang="zh-CN" altLang="en-US" sz="4050" dirty="0">
                <a:solidFill>
                  <a:srgbClr val="3C3939"/>
                </a:solidFill>
                <a:latin typeface="Raleway" pitchFamily="34" charset="0"/>
                <a:ea typeface="Raleway" pitchFamily="34" charset="-122"/>
                <a:cs typeface="Raleway" pitchFamily="34" charset="-120"/>
              </a:rPr>
              <a:t>約8万人</a:t>
            </a:r>
            <a:endParaRPr lang="zh-CN" sz="4050" dirty="0"/>
          </a:p>
        </p:txBody>
      </p:sp>
      <p:sp>
        <p:nvSpPr>
          <p:cNvPr id="8" name="Text 6"/>
          <p:cNvSpPr/>
          <p:nvPr/>
        </p:nvSpPr>
        <p:spPr>
          <a:xfrm>
            <a:off x="6189111" y="2790627"/>
            <a:ext cx="5341109" cy="245566"/>
          </a:xfrm>
          <a:prstGeom prst="rect">
            <a:avLst/>
          </a:prstGeom>
          <a:noFill/>
          <a:ln/>
        </p:spPr>
        <p:txBody>
          <a:bodyPr wrap="none" lIns="0" tIns="0" rIns="0" bIns="0" rtlCol="0" anchor="t"/>
          <a:lstStyle/>
          <a:p>
            <a:pPr marL="0" indent="0" algn="ctr">
              <a:lnSpc>
                <a:spcPct val="104000"/>
              </a:lnSpc>
              <a:buNone/>
            </a:pPr>
            <a:r>
              <a:rPr lang="zh-CN" altLang="en-US" sz="1500" dirty="0">
                <a:solidFill>
                  <a:srgbClr val="3C3939"/>
                </a:solidFill>
                <a:latin typeface="Raleway" pitchFamily="34" charset="0"/>
                <a:ea typeface="Raleway" pitchFamily="34" charset="-122"/>
                <a:cs typeface="Raleway" pitchFamily="34" charset="-120"/>
              </a:rPr>
              <a:t>年間宿泊者数</a:t>
            </a:r>
            <a:endParaRPr lang="zh-CN" sz="1500" dirty="0"/>
          </a:p>
        </p:txBody>
      </p:sp>
      <p:sp>
        <p:nvSpPr>
          <p:cNvPr id="9" name="Text 7"/>
          <p:cNvSpPr/>
          <p:nvPr/>
        </p:nvSpPr>
        <p:spPr>
          <a:xfrm>
            <a:off x="6189111" y="3125688"/>
            <a:ext cx="5341109" cy="245170"/>
          </a:xfrm>
          <a:prstGeom prst="rect">
            <a:avLst/>
          </a:prstGeom>
          <a:noFill/>
          <a:ln/>
        </p:spPr>
        <p:txBody>
          <a:bodyPr wrap="none" lIns="0" tIns="0" rIns="0" bIns="0" rtlCol="0" anchor="t"/>
          <a:lstStyle/>
          <a:p>
            <a:pPr marL="0" indent="0" algn="ctr">
              <a:lnSpc>
                <a:spcPct val="130000"/>
              </a:lnSpc>
              <a:buNone/>
            </a:pPr>
            <a:r>
              <a:rPr lang="zh-CN" altLang="en-US" sz="1200" dirty="0">
                <a:solidFill>
                  <a:srgbClr val="3C3939"/>
                </a:solidFill>
                <a:latin typeface="Roboto" pitchFamily="34" charset="0"/>
                <a:ea typeface="Roboto" pitchFamily="34" charset="-122"/>
                <a:cs typeface="Roboto" pitchFamily="34" charset="-120"/>
              </a:rPr>
              <a:t>GAIA内部実績値（2026年時点）</a:t>
            </a:r>
            <a:endParaRPr lang="zh-CN" sz="1200" dirty="0"/>
          </a:p>
        </p:txBody>
      </p:sp>
      <p:sp>
        <p:nvSpPr>
          <p:cNvPr id="10" name="Text 8"/>
          <p:cNvSpPr/>
          <p:nvPr/>
        </p:nvSpPr>
        <p:spPr>
          <a:xfrm>
            <a:off x="795020" y="3747790"/>
            <a:ext cx="5074019" cy="518517"/>
          </a:xfrm>
          <a:prstGeom prst="rect">
            <a:avLst/>
          </a:prstGeom>
          <a:noFill/>
          <a:ln/>
        </p:spPr>
        <p:txBody>
          <a:bodyPr wrap="none" lIns="0" tIns="0" rIns="0" bIns="0" rtlCol="0" anchor="t"/>
          <a:lstStyle/>
          <a:p>
            <a:pPr marL="0" indent="0" algn="ctr">
              <a:lnSpc>
                <a:spcPct val="83000"/>
              </a:lnSpc>
              <a:buNone/>
            </a:pPr>
            <a:r>
              <a:rPr lang="zh-CN" altLang="en-US" sz="4050" dirty="0">
                <a:solidFill>
                  <a:srgbClr val="3C3939"/>
                </a:solidFill>
                <a:latin typeface="Raleway" pitchFamily="34" charset="0"/>
                <a:ea typeface="Raleway" pitchFamily="34" charset="-122"/>
                <a:cs typeface="Raleway" pitchFamily="34" charset="-120"/>
              </a:rPr>
              <a:t>約5万人</a:t>
            </a:r>
            <a:endParaRPr lang="zh-CN" sz="4050" dirty="0"/>
          </a:p>
        </p:txBody>
      </p:sp>
      <p:sp>
        <p:nvSpPr>
          <p:cNvPr id="11" name="Text 9"/>
          <p:cNvSpPr/>
          <p:nvPr/>
        </p:nvSpPr>
        <p:spPr>
          <a:xfrm>
            <a:off x="661475" y="4456708"/>
            <a:ext cx="5341109" cy="245566"/>
          </a:xfrm>
          <a:prstGeom prst="rect">
            <a:avLst/>
          </a:prstGeom>
          <a:noFill/>
          <a:ln/>
        </p:spPr>
        <p:txBody>
          <a:bodyPr wrap="none" lIns="0" tIns="0" rIns="0" bIns="0" rtlCol="0" anchor="t"/>
          <a:lstStyle/>
          <a:p>
            <a:pPr marL="0" indent="0" algn="ctr">
              <a:lnSpc>
                <a:spcPct val="104000"/>
              </a:lnSpc>
              <a:buNone/>
            </a:pPr>
            <a:r>
              <a:rPr lang="ja-JP" altLang="en-US" sz="1500" dirty="0">
                <a:solidFill>
                  <a:srgbClr val="3C3939"/>
                </a:solidFill>
                <a:latin typeface="Raleway" pitchFamily="34" charset="0"/>
                <a:ea typeface="Raleway" pitchFamily="34" charset="-122"/>
                <a:cs typeface="Raleway" pitchFamily="34" charset="-120"/>
              </a:rPr>
              <a:t>インバウンド宿泊者数</a:t>
            </a:r>
            <a:endParaRPr lang="ja-JP" sz="1500" dirty="0"/>
          </a:p>
        </p:txBody>
      </p:sp>
      <p:sp>
        <p:nvSpPr>
          <p:cNvPr id="12" name="Text 10"/>
          <p:cNvSpPr/>
          <p:nvPr/>
        </p:nvSpPr>
        <p:spPr>
          <a:xfrm>
            <a:off x="661475" y="4791770"/>
            <a:ext cx="5341109" cy="245170"/>
          </a:xfrm>
          <a:prstGeom prst="rect">
            <a:avLst/>
          </a:prstGeom>
          <a:noFill/>
          <a:ln/>
        </p:spPr>
        <p:txBody>
          <a:bodyPr wrap="none" lIns="0" tIns="0" rIns="0" bIns="0" rtlCol="0" anchor="t"/>
          <a:lstStyle/>
          <a:p>
            <a:pPr marL="0" indent="0" algn="ctr">
              <a:lnSpc>
                <a:spcPct val="130000"/>
              </a:lnSpc>
              <a:buNone/>
            </a:pPr>
            <a:r>
              <a:rPr lang="ja-JP" altLang="en-US" sz="1200" dirty="0">
                <a:solidFill>
                  <a:srgbClr val="3C3939"/>
                </a:solidFill>
                <a:latin typeface="Roboto" pitchFamily="34" charset="0"/>
                <a:ea typeface="Roboto" pitchFamily="34" charset="-122"/>
                <a:cs typeface="Roboto" pitchFamily="34" charset="-120"/>
              </a:rPr>
              <a:t>うち外国人宿泊者。地域への国際的な関心の高さを示す。</a:t>
            </a:r>
            <a:endParaRPr lang="ja-JP" sz="1200" dirty="0"/>
          </a:p>
        </p:txBody>
      </p:sp>
      <p:sp>
        <p:nvSpPr>
          <p:cNvPr id="13" name="Text 11"/>
          <p:cNvSpPr/>
          <p:nvPr/>
        </p:nvSpPr>
        <p:spPr>
          <a:xfrm>
            <a:off x="6322656" y="3747790"/>
            <a:ext cx="5074019" cy="518517"/>
          </a:xfrm>
          <a:prstGeom prst="rect">
            <a:avLst/>
          </a:prstGeom>
          <a:noFill/>
          <a:ln/>
        </p:spPr>
        <p:txBody>
          <a:bodyPr wrap="none" lIns="0" tIns="0" rIns="0" bIns="0" rtlCol="0" anchor="t"/>
          <a:lstStyle/>
          <a:p>
            <a:pPr marL="0" indent="0" algn="ctr">
              <a:lnSpc>
                <a:spcPct val="83000"/>
              </a:lnSpc>
              <a:buNone/>
            </a:pPr>
            <a:r>
              <a:rPr lang="zh-CN" altLang="en-US" sz="4050" dirty="0">
                <a:solidFill>
                  <a:srgbClr val="3C3939"/>
                </a:solidFill>
                <a:latin typeface="Raleway" pitchFamily="34" charset="0"/>
                <a:ea typeface="Raleway" pitchFamily="34" charset="-122"/>
                <a:cs typeface="Raleway" pitchFamily="34" charset="-120"/>
              </a:rPr>
              <a:t>約60%</a:t>
            </a:r>
            <a:endParaRPr lang="zh-CN" sz="4050" dirty="0"/>
          </a:p>
        </p:txBody>
      </p:sp>
      <p:sp>
        <p:nvSpPr>
          <p:cNvPr id="14" name="Text 12"/>
          <p:cNvSpPr/>
          <p:nvPr/>
        </p:nvSpPr>
        <p:spPr>
          <a:xfrm>
            <a:off x="6189111" y="4456708"/>
            <a:ext cx="5341109" cy="245566"/>
          </a:xfrm>
          <a:prstGeom prst="rect">
            <a:avLst/>
          </a:prstGeom>
          <a:noFill/>
          <a:ln/>
        </p:spPr>
        <p:txBody>
          <a:bodyPr wrap="none" lIns="0" tIns="0" rIns="0" bIns="0" rtlCol="0" anchor="t"/>
          <a:lstStyle/>
          <a:p>
            <a:pPr marL="0" indent="0" algn="ctr">
              <a:lnSpc>
                <a:spcPct val="104000"/>
              </a:lnSpc>
              <a:buNone/>
            </a:pPr>
            <a:r>
              <a:rPr lang="zh-CN" altLang="en-US" sz="1500" dirty="0">
                <a:solidFill>
                  <a:srgbClr val="3C3939"/>
                </a:solidFill>
                <a:latin typeface="Raleway" pitchFamily="34" charset="0"/>
                <a:ea typeface="Raleway" pitchFamily="34" charset="-122"/>
                <a:cs typeface="Raleway" pitchFamily="34" charset="-120"/>
              </a:rPr>
              <a:t>外国人比率</a:t>
            </a:r>
            <a:endParaRPr lang="zh-CN" sz="1500" dirty="0"/>
          </a:p>
        </p:txBody>
      </p:sp>
      <p:sp>
        <p:nvSpPr>
          <p:cNvPr id="15" name="Text 13"/>
          <p:cNvSpPr/>
          <p:nvPr/>
        </p:nvSpPr>
        <p:spPr>
          <a:xfrm>
            <a:off x="6189111" y="4791770"/>
            <a:ext cx="5341109" cy="490339"/>
          </a:xfrm>
          <a:prstGeom prst="rect">
            <a:avLst/>
          </a:prstGeom>
          <a:noFill/>
          <a:ln/>
        </p:spPr>
        <p:txBody>
          <a:bodyPr wrap="square" lIns="0" tIns="0" rIns="0" bIns="0" rtlCol="0" anchor="t">
            <a:normAutofit/>
          </a:bodyPr>
          <a:lstStyle/>
          <a:p>
            <a:pPr marL="0" indent="0" algn="ctr">
              <a:lnSpc>
                <a:spcPct val="130000"/>
              </a:lnSpc>
              <a:buNone/>
            </a:pPr>
            <a:r>
              <a:rPr lang="ja-JP" altLang="en-US" sz="1200" dirty="0">
                <a:solidFill>
                  <a:srgbClr val="3C3939"/>
                </a:solidFill>
                <a:latin typeface="Roboto" pitchFamily="34" charset="0"/>
                <a:ea typeface="Roboto" pitchFamily="34" charset="-122"/>
                <a:cs typeface="Roboto" pitchFamily="34" charset="-120"/>
              </a:rPr>
              <a:t>ADI調査の49〜52%と同方向。調査条件が異なるため優劣比較ではなく方向性の共通性として理解する。</a:t>
            </a:r>
            <a:endParaRPr lang="ja-JP" sz="1200" dirty="0"/>
          </a:p>
        </p:txBody>
      </p:sp>
      <p:sp>
        <p:nvSpPr>
          <p:cNvPr id="16" name="Shape 14"/>
          <p:cNvSpPr/>
          <p:nvPr/>
        </p:nvSpPr>
        <p:spPr>
          <a:xfrm>
            <a:off x="661475" y="5449987"/>
            <a:ext cx="10868745" cy="852289"/>
          </a:xfrm>
          <a:prstGeom prst="roundRect">
            <a:avLst>
              <a:gd name="adj" fmla="val 7743"/>
            </a:avLst>
          </a:prstGeom>
          <a:solidFill>
            <a:srgbClr val="E1E1EA"/>
          </a:solidFill>
          <a:ln/>
        </p:spPr>
        <p:txBody>
          <a:bodyPr/>
          <a:lstStyle/>
          <a:p>
            <a:endParaRPr lang="ja-JP" altLang="en-US"/>
          </a:p>
        </p:txBody>
      </p:sp>
      <p:pic>
        <p:nvPicPr>
          <p:cNvPr id="17" name="Image 0" descr="preencoded.png"/>
          <p:cNvPicPr>
            <a:picLocks noChangeAspect="1"/>
          </p:cNvPicPr>
          <p:nvPr/>
        </p:nvPicPr>
        <p:blipFill>
          <a:blip r:embed="rId3"/>
          <a:stretch>
            <a:fillRect/>
          </a:stretch>
        </p:blipFill>
        <p:spPr>
          <a:xfrm>
            <a:off x="818534" y="5665986"/>
            <a:ext cx="196349" cy="157063"/>
          </a:xfrm>
          <a:prstGeom prst="rect">
            <a:avLst/>
          </a:prstGeom>
        </p:spPr>
      </p:pic>
      <p:sp>
        <p:nvSpPr>
          <p:cNvPr id="18" name="Text 15"/>
          <p:cNvSpPr/>
          <p:nvPr/>
        </p:nvSpPr>
        <p:spPr>
          <a:xfrm>
            <a:off x="1171943" y="5638403"/>
            <a:ext cx="10201218" cy="490339"/>
          </a:xfrm>
          <a:prstGeom prst="rect">
            <a:avLst/>
          </a:prstGeom>
          <a:noFill/>
          <a:ln/>
        </p:spPr>
        <p:txBody>
          <a:bodyPr wrap="square" lIns="0" tIns="0" rIns="0" bIns="0" rtlCol="0" anchor="t">
            <a:normAutofit/>
          </a:bodyPr>
          <a:lstStyle/>
          <a:p>
            <a:pPr marL="0" indent="0" algn="l">
              <a:lnSpc>
                <a:spcPct val="130000"/>
              </a:lnSpc>
              <a:buNone/>
            </a:pPr>
            <a:r>
              <a:rPr lang="ja-JP" altLang="en-US" sz="1200" dirty="0">
                <a:solidFill>
                  <a:srgbClr val="000000"/>
                </a:solidFill>
                <a:latin typeface="Roboto" pitchFamily="34" charset="0"/>
                <a:ea typeface="Roboto" pitchFamily="34" charset="-122"/>
                <a:cs typeface="Roboto" pitchFamily="34" charset="-120"/>
              </a:rPr>
              <a:t>※ 上記はGAIA側の内部実績値。ADIの調査方法・対象期間・母集団が異なるため、「GAIAは世界平均の○倍」等の比較は行わない。方向性の共通性として参照すること。</a:t>
            </a:r>
            <a:endParaRPr lang="ja-JP" sz="1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661475" y="668536"/>
            <a:ext cx="10868745" cy="516731"/>
          </a:xfrm>
          <a:prstGeom prst="rect">
            <a:avLst/>
          </a:prstGeom>
          <a:noFill/>
          <a:ln/>
        </p:spPr>
        <p:txBody>
          <a:bodyPr wrap="none" lIns="0" tIns="0" rIns="0" bIns="0" rtlCol="0" anchor="t"/>
          <a:lstStyle/>
          <a:p>
            <a:pPr marL="0" indent="0" algn="l">
              <a:lnSpc>
                <a:spcPct val="104000"/>
              </a:lnSpc>
              <a:buNone/>
            </a:pPr>
            <a:r>
              <a:rPr lang="ja-JP" altLang="en-US" sz="3250" dirty="0">
                <a:solidFill>
                  <a:srgbClr val="1B1B27"/>
                </a:solidFill>
                <a:latin typeface="Raleway" pitchFamily="34" charset="0"/>
                <a:ea typeface="Raleway" pitchFamily="34" charset="-122"/>
                <a:cs typeface="Raleway" pitchFamily="34" charset="-120"/>
              </a:rPr>
              <a:t>世界のADとGAIAを並べてみる</a:t>
            </a:r>
            <a:endParaRPr lang="ja-JP" sz="3250" dirty="0"/>
          </a:p>
        </p:txBody>
      </p:sp>
      <p:sp>
        <p:nvSpPr>
          <p:cNvPr id="3" name="Text 1"/>
          <p:cNvSpPr/>
          <p:nvPr/>
        </p:nvSpPr>
        <p:spPr>
          <a:xfrm>
            <a:off x="661475" y="1515963"/>
            <a:ext cx="10868745" cy="529233"/>
          </a:xfrm>
          <a:prstGeom prst="rect">
            <a:avLst/>
          </a:prstGeom>
          <a:noFill/>
          <a:ln/>
        </p:spPr>
        <p:txBody>
          <a:bodyPr wrap="square" lIns="0" tIns="0" rIns="0" bIns="0" rtlCol="0" anchor="t">
            <a:normAutofit/>
          </a:bodyPr>
          <a:lstStyle/>
          <a:p>
            <a:pPr marL="0" indent="0" algn="l">
              <a:lnSpc>
                <a:spcPct val="133000"/>
              </a:lnSpc>
              <a:buNone/>
            </a:pPr>
            <a:r>
              <a:rPr lang="ja-JP" altLang="en-US" sz="1300" dirty="0">
                <a:solidFill>
                  <a:srgbClr val="3C3939"/>
                </a:solidFill>
                <a:latin typeface="Roboto" pitchFamily="34" charset="0"/>
                <a:ea typeface="Roboto" pitchFamily="34" charset="-122"/>
                <a:cs typeface="Roboto" pitchFamily="34" charset="-120"/>
              </a:rPr>
              <a:t>これは統計的な同条件比較ではなく、「地域システムを構成する機能の比較」である。両者が異なる文脈・規模・調査条件のもとで、共通する方向性を持っていることを確認するための整理。</a:t>
            </a:r>
            <a:endParaRPr lang="ja-JP" sz="1300" dirty="0"/>
          </a:p>
        </p:txBody>
      </p:sp>
      <p:sp>
        <p:nvSpPr>
          <p:cNvPr id="4" name="Shape 2"/>
          <p:cNvSpPr/>
          <p:nvPr/>
        </p:nvSpPr>
        <p:spPr>
          <a:xfrm>
            <a:off x="542415" y="2231231"/>
            <a:ext cx="5470785" cy="2846288"/>
          </a:xfrm>
          <a:prstGeom prst="roundRect">
            <a:avLst>
              <a:gd name="adj" fmla="val 4184"/>
            </a:avLst>
          </a:prstGeom>
          <a:solidFill>
            <a:srgbClr val="1B1B27">
              <a:alpha val="95000"/>
            </a:srgbClr>
          </a:solidFill>
          <a:ln/>
        </p:spPr>
        <p:txBody>
          <a:bodyPr/>
          <a:lstStyle/>
          <a:p>
            <a:endParaRPr lang="ja-JP" altLang="en-US"/>
          </a:p>
        </p:txBody>
      </p:sp>
      <p:sp>
        <p:nvSpPr>
          <p:cNvPr id="5" name="Text 3"/>
          <p:cNvSpPr/>
          <p:nvPr/>
        </p:nvSpPr>
        <p:spPr>
          <a:xfrm>
            <a:off x="707710" y="2396530"/>
            <a:ext cx="5140196" cy="258465"/>
          </a:xfrm>
          <a:prstGeom prst="rect">
            <a:avLst/>
          </a:prstGeom>
          <a:noFill/>
          <a:ln/>
        </p:spPr>
        <p:txBody>
          <a:bodyPr wrap="none" lIns="0" tIns="0" rIns="0" bIns="0" rtlCol="0" anchor="t"/>
          <a:lstStyle/>
          <a:p>
            <a:pPr marL="0" indent="0" algn="l">
              <a:lnSpc>
                <a:spcPct val="104000"/>
              </a:lnSpc>
              <a:buNone/>
            </a:pPr>
            <a:r>
              <a:rPr lang="ja-JP" altLang="en-US" sz="1600" dirty="0">
                <a:solidFill>
                  <a:srgbClr val="FFFFFF"/>
                </a:solidFill>
                <a:latin typeface="Raleway" pitchFamily="34" charset="0"/>
                <a:ea typeface="Raleway" pitchFamily="34" charset="-122"/>
                <a:cs typeface="Raleway" pitchFamily="34" charset="-120"/>
              </a:rPr>
              <a:t>ADI調査で見える世界のAD</a:t>
            </a:r>
            <a:endParaRPr lang="ja-JP" sz="1600" dirty="0"/>
          </a:p>
        </p:txBody>
      </p:sp>
      <p:sp>
        <p:nvSpPr>
          <p:cNvPr id="6" name="Text 4"/>
          <p:cNvSpPr/>
          <p:nvPr/>
        </p:nvSpPr>
        <p:spPr>
          <a:xfrm>
            <a:off x="707710" y="2820293"/>
            <a:ext cx="5140196" cy="2199382"/>
          </a:xfrm>
          <a:prstGeom prst="rect">
            <a:avLst/>
          </a:prstGeom>
          <a:noFill/>
          <a:ln/>
        </p:spPr>
        <p:txBody>
          <a:bodyPr wrap="square" lIns="0" tIns="66156" rIns="0" bIns="0" rtlCol="0" anchor="t">
            <a:normAutofit/>
          </a:bodyPr>
          <a:lstStyle/>
          <a:p>
            <a:pPr marL="264160" indent="-264160" algn="l">
              <a:lnSpc>
                <a:spcPct val="133000"/>
              </a:lnSpc>
              <a:buSzPct val="100000"/>
              <a:buChar char="•"/>
            </a:pPr>
            <a:r>
              <a:rPr lang="ja-JP" altLang="en-US" sz="1300" dirty="0">
                <a:solidFill>
                  <a:srgbClr val="FFFFFF"/>
                </a:solidFill>
                <a:latin typeface="Roboto" pitchFamily="34" charset="0"/>
                <a:ea typeface="Roboto" pitchFamily="34" charset="-122"/>
                <a:cs typeface="Roboto" pitchFamily="34" charset="-120"/>
              </a:rPr>
              <a:t>既存建築の再生・活用</a:t>
            </a:r>
            <a:endParaRPr lang="ja-JP" sz="1300" dirty="0"/>
          </a:p>
          <a:p>
            <a:pPr marL="264160" indent="-264160" algn="l">
              <a:lnSpc>
                <a:spcPct val="133000"/>
              </a:lnSpc>
              <a:buSzPct val="100000"/>
              <a:buChar char="•"/>
            </a:pPr>
            <a:r>
              <a:rPr lang="ja-JP" altLang="en-US" sz="1300" dirty="0">
                <a:solidFill>
                  <a:srgbClr val="FFFFFF"/>
                </a:solidFill>
                <a:latin typeface="Roboto" pitchFamily="34" charset="0"/>
                <a:ea typeface="Roboto" pitchFamily="34" charset="-122"/>
                <a:cs typeface="Roboto" pitchFamily="34" charset="-120"/>
              </a:rPr>
              <a:t>地域への宿泊者流入（外国人比率49〜52%）</a:t>
            </a:r>
            <a:endParaRPr lang="ja-JP" sz="1300" dirty="0"/>
          </a:p>
          <a:p>
            <a:pPr marL="264160" indent="-264160" algn="l">
              <a:lnSpc>
                <a:spcPct val="133000"/>
              </a:lnSpc>
              <a:buSzPct val="100000"/>
              <a:buChar char="•"/>
            </a:pPr>
            <a:r>
              <a:rPr lang="ja-JP" altLang="en-US" sz="1300" dirty="0">
                <a:solidFill>
                  <a:srgbClr val="FFFFFF"/>
                </a:solidFill>
                <a:latin typeface="Roboto" pitchFamily="34" charset="0"/>
                <a:ea typeface="Roboto" pitchFamily="34" charset="-122"/>
                <a:cs typeface="Roboto" pitchFamily="34" charset="-120"/>
              </a:rPr>
              <a:t>地域飲食店・体験との連携（約50%が直接運営・促進）</a:t>
            </a:r>
            <a:endParaRPr lang="ja-JP" sz="1300" dirty="0"/>
          </a:p>
          <a:p>
            <a:pPr marL="264160" indent="-264160" algn="l">
              <a:lnSpc>
                <a:spcPct val="133000"/>
              </a:lnSpc>
              <a:buSzPct val="100000"/>
              <a:buChar char="•"/>
            </a:pPr>
            <a:r>
              <a:rPr lang="zh-CN" altLang="en-US" sz="1300" dirty="0">
                <a:solidFill>
                  <a:srgbClr val="FFFFFF"/>
                </a:solidFill>
                <a:latin typeface="Roboto" pitchFamily="34" charset="0"/>
                <a:ea typeface="Roboto" pitchFamily="34" charset="-122"/>
                <a:cs typeface="Roboto" pitchFamily="34" charset="-120"/>
              </a:rPr>
              <a:t>地域雇用（女性65%・固定5〜6名）</a:t>
            </a:r>
            <a:endParaRPr lang="ja-JP" sz="1300" dirty="0"/>
          </a:p>
          <a:p>
            <a:pPr marL="264160" indent="-264160" algn="l">
              <a:lnSpc>
                <a:spcPct val="133000"/>
              </a:lnSpc>
              <a:buSzPct val="100000"/>
              <a:buChar char="•"/>
            </a:pPr>
            <a:r>
              <a:rPr lang="ja-JP" altLang="en-US" sz="1300" dirty="0">
                <a:solidFill>
                  <a:srgbClr val="FFFFFF"/>
                </a:solidFill>
                <a:latin typeface="Roboto" pitchFamily="34" charset="0"/>
                <a:ea typeface="Roboto" pitchFamily="34" charset="-122"/>
                <a:cs typeface="Roboto" pitchFamily="34" charset="-120"/>
              </a:rPr>
              <a:t>新規事業・商店の誕生（84%の集落で報告）</a:t>
            </a:r>
            <a:endParaRPr lang="ja-JP" sz="1300" dirty="0"/>
          </a:p>
          <a:p>
            <a:pPr marL="264160" indent="-264160" algn="l">
              <a:lnSpc>
                <a:spcPct val="133000"/>
              </a:lnSpc>
              <a:buSzPct val="100000"/>
              <a:buChar char="•"/>
            </a:pPr>
            <a:r>
              <a:rPr lang="ja-JP" altLang="en-US" sz="1300" dirty="0">
                <a:solidFill>
                  <a:srgbClr val="FFFFFF"/>
                </a:solidFill>
                <a:latin typeface="Roboto" pitchFamily="34" charset="0"/>
                <a:ea typeface="Roboto" pitchFamily="34" charset="-122"/>
                <a:cs typeface="Roboto" pitchFamily="34" charset="-120"/>
              </a:rPr>
              <a:t>住宅再生・不動産活性化（71%の集落で報告）</a:t>
            </a:r>
            <a:endParaRPr lang="ja-JP" sz="1300" dirty="0"/>
          </a:p>
          <a:p>
            <a:pPr marL="264160" indent="-264160" algn="l">
              <a:lnSpc>
                <a:spcPct val="133000"/>
              </a:lnSpc>
              <a:buSzPct val="100000"/>
              <a:buChar char="•"/>
            </a:pPr>
            <a:r>
              <a:rPr lang="ja-JP" altLang="en-US" sz="1300" dirty="0">
                <a:solidFill>
                  <a:srgbClr val="FFFFFF"/>
                </a:solidFill>
                <a:latin typeface="Roboto" pitchFamily="34" charset="0"/>
                <a:ea typeface="Roboto" pitchFamily="34" charset="-122"/>
                <a:cs typeface="Roboto" pitchFamily="34" charset="-120"/>
              </a:rPr>
              <a:t>新住民の流入（77%の集落で報告）</a:t>
            </a:r>
            <a:endParaRPr lang="ja-JP" sz="1300" dirty="0"/>
          </a:p>
        </p:txBody>
      </p:sp>
      <p:sp>
        <p:nvSpPr>
          <p:cNvPr id="7" name="Text 5"/>
          <p:cNvSpPr/>
          <p:nvPr/>
        </p:nvSpPr>
        <p:spPr>
          <a:xfrm>
            <a:off x="6303904" y="2396530"/>
            <a:ext cx="5232666" cy="258465"/>
          </a:xfrm>
          <a:prstGeom prst="rect">
            <a:avLst/>
          </a:prstGeom>
          <a:noFill/>
          <a:ln/>
        </p:spPr>
        <p:txBody>
          <a:bodyPr wrap="none" lIns="0" tIns="0" rIns="0" bIns="0" rtlCol="0" anchor="t"/>
          <a:lstStyle/>
          <a:p>
            <a:pPr marL="0" indent="0" algn="l">
              <a:lnSpc>
                <a:spcPct val="104000"/>
              </a:lnSpc>
              <a:buNone/>
            </a:pPr>
            <a:r>
              <a:rPr lang="ja-JP" altLang="en-US" sz="1600" dirty="0">
                <a:solidFill>
                  <a:srgbClr val="1B1B27"/>
                </a:solidFill>
                <a:latin typeface="Raleway" pitchFamily="34" charset="0"/>
                <a:ea typeface="Raleway" pitchFamily="34" charset="-122"/>
                <a:cs typeface="Raleway" pitchFamily="34" charset="-120"/>
              </a:rPr>
              <a:t>GAIA／蔵王の取り組み</a:t>
            </a:r>
            <a:endParaRPr lang="ja-JP" sz="1600" dirty="0"/>
          </a:p>
        </p:txBody>
      </p:sp>
      <p:sp>
        <p:nvSpPr>
          <p:cNvPr id="8" name="Text 6"/>
          <p:cNvSpPr/>
          <p:nvPr/>
        </p:nvSpPr>
        <p:spPr>
          <a:xfrm>
            <a:off x="6303904" y="2820293"/>
            <a:ext cx="5232666" cy="2199382"/>
          </a:xfrm>
          <a:prstGeom prst="rect">
            <a:avLst/>
          </a:prstGeom>
          <a:noFill/>
          <a:ln/>
        </p:spPr>
        <p:txBody>
          <a:bodyPr wrap="square" lIns="0" tIns="66156" rIns="0" bIns="0" rtlCol="0" anchor="t">
            <a:normAutofit/>
          </a:bodyPr>
          <a:lstStyle/>
          <a:p>
            <a:pPr marL="264160" indent="-264160" algn="l">
              <a:lnSpc>
                <a:spcPct val="133000"/>
              </a:lnSpc>
              <a:buSzPct val="100000"/>
              <a:buChar char="•"/>
            </a:pPr>
            <a:r>
              <a:rPr lang="ja-JP" altLang="en-US" sz="1300" dirty="0">
                <a:solidFill>
                  <a:srgbClr val="3C3939"/>
                </a:solidFill>
                <a:latin typeface="Roboto" pitchFamily="34" charset="0"/>
                <a:ea typeface="Roboto" pitchFamily="34" charset="-122"/>
                <a:cs typeface="Roboto" pitchFamily="34" charset="-120"/>
              </a:rPr>
              <a:t>空き家・別荘の再活用 → GAIA Resort 約80棟</a:t>
            </a:r>
            <a:endParaRPr lang="ja-JP" sz="1300" dirty="0"/>
          </a:p>
          <a:p>
            <a:pPr marL="264160" indent="-264160" algn="l">
              <a:lnSpc>
                <a:spcPct val="133000"/>
              </a:lnSpc>
              <a:buSzPct val="100000"/>
              <a:buChar char="•"/>
            </a:pPr>
            <a:r>
              <a:rPr lang="ja-JP" altLang="en-US" sz="1300" dirty="0">
                <a:solidFill>
                  <a:srgbClr val="3C3939"/>
                </a:solidFill>
                <a:latin typeface="Roboto" pitchFamily="34" charset="0"/>
                <a:ea typeface="Roboto" pitchFamily="34" charset="-122"/>
                <a:cs typeface="Roboto" pitchFamily="34" charset="-120"/>
              </a:rPr>
              <a:t>年間宿泊者 約8万人・インバウンド 約5万人（外国人比率約60%）</a:t>
            </a:r>
            <a:endParaRPr lang="ja-JP" sz="1300" dirty="0"/>
          </a:p>
          <a:p>
            <a:pPr marL="264160" indent="-264160" algn="l">
              <a:lnSpc>
                <a:spcPct val="133000"/>
              </a:lnSpc>
              <a:buSzPct val="100000"/>
              <a:buChar char="•"/>
            </a:pPr>
            <a:r>
              <a:rPr lang="ja-JP" altLang="en-US" sz="1300" dirty="0">
                <a:solidFill>
                  <a:srgbClr val="3C3939"/>
                </a:solidFill>
                <a:latin typeface="Roboto" pitchFamily="34" charset="0"/>
                <a:ea typeface="Roboto" pitchFamily="34" charset="-122"/>
                <a:cs typeface="Roboto" pitchFamily="34" charset="-120"/>
              </a:rPr>
              <a:t>飲食・農業・温泉との接続</a:t>
            </a:r>
            <a:endParaRPr lang="ja-JP" sz="1300" dirty="0"/>
          </a:p>
          <a:p>
            <a:pPr marL="264160" indent="-264160" algn="l">
              <a:lnSpc>
                <a:spcPct val="133000"/>
              </a:lnSpc>
              <a:buSzPct val="100000"/>
              <a:buChar char="•"/>
            </a:pPr>
            <a:r>
              <a:rPr lang="ja-JP" altLang="en-US" sz="1300" dirty="0">
                <a:solidFill>
                  <a:srgbClr val="3C3939"/>
                </a:solidFill>
                <a:latin typeface="Roboto" pitchFamily="34" charset="0"/>
                <a:ea typeface="Roboto" pitchFamily="34" charset="-122"/>
                <a:cs typeface="Roboto" pitchFamily="34" charset="-120"/>
              </a:rPr>
              <a:t>福祉・医療・農福連携との接続</a:t>
            </a:r>
            <a:endParaRPr lang="ja-JP" sz="1300" dirty="0"/>
          </a:p>
          <a:p>
            <a:pPr marL="264160" indent="-264160" algn="l">
              <a:lnSpc>
                <a:spcPct val="133000"/>
              </a:lnSpc>
              <a:buSzPct val="100000"/>
              <a:buChar char="•"/>
            </a:pPr>
            <a:r>
              <a:rPr lang="ja-JP" altLang="en-US" sz="1300" dirty="0">
                <a:solidFill>
                  <a:srgbClr val="3C3939"/>
                </a:solidFill>
                <a:latin typeface="Roboto" pitchFamily="34" charset="0"/>
                <a:ea typeface="Roboto" pitchFamily="34" charset="-122"/>
                <a:cs typeface="Roboto" pitchFamily="34" charset="-120"/>
              </a:rPr>
              <a:t>移住・二地域居住との接続（相談616件・移住107世帯）</a:t>
            </a:r>
            <a:endParaRPr lang="ja-JP" sz="1300" dirty="0"/>
          </a:p>
          <a:p>
            <a:pPr marL="264160" indent="-264160" algn="l">
              <a:lnSpc>
                <a:spcPct val="133000"/>
              </a:lnSpc>
              <a:buSzPct val="100000"/>
              <a:buChar char="•"/>
            </a:pPr>
            <a:r>
              <a:rPr lang="ja-JP" altLang="en-US" sz="1300" dirty="0">
                <a:solidFill>
                  <a:srgbClr val="3C3939"/>
                </a:solidFill>
                <a:latin typeface="Roboto" pitchFamily="34" charset="0"/>
                <a:ea typeface="Roboto" pitchFamily="34" charset="-122"/>
                <a:cs typeface="Roboto" pitchFamily="34" charset="-120"/>
              </a:rPr>
              <a:t>防災・地域コミュニティとの接続</a:t>
            </a:r>
            <a:endParaRPr lang="ja-JP" sz="1300" dirty="0"/>
          </a:p>
          <a:p>
            <a:pPr marL="264160" indent="-264160" algn="l">
              <a:lnSpc>
                <a:spcPct val="133000"/>
              </a:lnSpc>
              <a:buSzPct val="100000"/>
              <a:buChar char="•"/>
            </a:pPr>
            <a:r>
              <a:rPr lang="ja-JP" altLang="en-US" sz="1300" dirty="0">
                <a:solidFill>
                  <a:srgbClr val="3C3939"/>
                </a:solidFill>
                <a:latin typeface="Roboto" pitchFamily="34" charset="0"/>
                <a:ea typeface="Roboto" pitchFamily="34" charset="-122"/>
                <a:cs typeface="Roboto" pitchFamily="34" charset="-120"/>
              </a:rPr>
              <a:t>不動産再生との接続</a:t>
            </a:r>
            <a:endParaRPr lang="ja-JP" sz="1300" dirty="0"/>
          </a:p>
        </p:txBody>
      </p:sp>
      <p:sp>
        <p:nvSpPr>
          <p:cNvPr id="9" name="Shape 7"/>
          <p:cNvSpPr/>
          <p:nvPr/>
        </p:nvSpPr>
        <p:spPr>
          <a:xfrm>
            <a:off x="661475" y="5263555"/>
            <a:ext cx="10868745" cy="925909"/>
          </a:xfrm>
          <a:prstGeom prst="roundRect">
            <a:avLst>
              <a:gd name="adj" fmla="val 7502"/>
            </a:avLst>
          </a:prstGeom>
          <a:solidFill>
            <a:srgbClr val="E1E1EA"/>
          </a:solidFill>
          <a:ln/>
        </p:spPr>
        <p:txBody>
          <a:bodyPr/>
          <a:lstStyle/>
          <a:p>
            <a:endParaRPr lang="ja-JP" altLang="en-US"/>
          </a:p>
        </p:txBody>
      </p:sp>
      <p:pic>
        <p:nvPicPr>
          <p:cNvPr id="10" name="Image 0" descr="preencoded.png"/>
          <p:cNvPicPr>
            <a:picLocks noChangeAspect="1"/>
          </p:cNvPicPr>
          <p:nvPr/>
        </p:nvPicPr>
        <p:blipFill>
          <a:blip r:embed="rId3"/>
          <a:stretch>
            <a:fillRect/>
          </a:stretch>
        </p:blipFill>
        <p:spPr>
          <a:xfrm>
            <a:off x="826769" y="5503267"/>
            <a:ext cx="206667" cy="165298"/>
          </a:xfrm>
          <a:prstGeom prst="rect">
            <a:avLst/>
          </a:prstGeom>
        </p:spPr>
      </p:pic>
      <p:sp>
        <p:nvSpPr>
          <p:cNvPr id="11" name="Text 8"/>
          <p:cNvSpPr/>
          <p:nvPr/>
        </p:nvSpPr>
        <p:spPr>
          <a:xfrm>
            <a:off x="1198731" y="5470128"/>
            <a:ext cx="10166195" cy="529233"/>
          </a:xfrm>
          <a:prstGeom prst="rect">
            <a:avLst/>
          </a:prstGeom>
          <a:noFill/>
          <a:ln/>
        </p:spPr>
        <p:txBody>
          <a:bodyPr wrap="square" lIns="0" tIns="0" rIns="0" bIns="0" rtlCol="0" anchor="t">
            <a:normAutofit/>
          </a:bodyPr>
          <a:lstStyle/>
          <a:p>
            <a:pPr marL="0" indent="0" algn="l">
              <a:lnSpc>
                <a:spcPct val="133000"/>
              </a:lnSpc>
              <a:buNone/>
            </a:pPr>
            <a:r>
              <a:rPr lang="ja-JP" altLang="en-US" sz="1300" dirty="0">
                <a:solidFill>
                  <a:srgbClr val="000000"/>
                </a:solidFill>
                <a:latin typeface="Roboto" pitchFamily="34" charset="0"/>
                <a:ea typeface="Roboto" pitchFamily="34" charset="-122"/>
                <a:cs typeface="Roboto" pitchFamily="34" charset="-120"/>
              </a:rPr>
              <a:t>※ 調査方法・対象期間・母集団が異なるため、数値の直接比較は行わない。「地域システムを動かす仕組みとしての共通性」として理解すること。</a:t>
            </a:r>
            <a:endParaRPr lang="ja-JP" sz="13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661475" y="524371"/>
            <a:ext cx="10868745" cy="335955"/>
          </a:xfrm>
          <a:prstGeom prst="rect">
            <a:avLst/>
          </a:prstGeom>
          <a:noFill/>
          <a:ln/>
        </p:spPr>
        <p:txBody>
          <a:bodyPr wrap="none" lIns="0" tIns="0" rIns="0" bIns="0" rtlCol="0" anchor="t"/>
          <a:lstStyle/>
          <a:p>
            <a:pPr marL="0" indent="0" algn="l">
              <a:lnSpc>
                <a:spcPct val="104000"/>
              </a:lnSpc>
              <a:buNone/>
            </a:pPr>
            <a:r>
              <a:rPr lang="ja-JP" altLang="en-US" sz="2100" dirty="0">
                <a:solidFill>
                  <a:srgbClr val="1B1B27"/>
                </a:solidFill>
                <a:latin typeface="Raleway" pitchFamily="34" charset="0"/>
                <a:ea typeface="Raleway" pitchFamily="34" charset="-122"/>
                <a:cs typeface="Raleway" pitchFamily="34" charset="-120"/>
              </a:rPr>
              <a:t>観光から「暮らし」へ</a:t>
            </a:r>
            <a:endParaRPr lang="ja-JP" sz="2100" dirty="0"/>
          </a:p>
        </p:txBody>
      </p:sp>
      <p:sp>
        <p:nvSpPr>
          <p:cNvPr id="3" name="Text 1"/>
          <p:cNvSpPr/>
          <p:nvPr/>
        </p:nvSpPr>
        <p:spPr>
          <a:xfrm>
            <a:off x="661475" y="1000026"/>
            <a:ext cx="11478330" cy="141883"/>
          </a:xfrm>
          <a:prstGeom prst="rect">
            <a:avLst/>
          </a:prstGeom>
          <a:noFill/>
          <a:ln/>
        </p:spPr>
        <p:txBody>
          <a:bodyPr wrap="none" lIns="0" tIns="0" rIns="0" bIns="0" rtlCol="0" anchor="t"/>
          <a:lstStyle/>
          <a:p>
            <a:pPr marL="0" indent="0" algn="l">
              <a:lnSpc>
                <a:spcPct val="110000"/>
              </a:lnSpc>
              <a:buNone/>
            </a:pPr>
            <a:r>
              <a:rPr lang="ja-JP" altLang="en-US" sz="800" dirty="0">
                <a:solidFill>
                  <a:srgbClr val="3C3939"/>
                </a:solidFill>
                <a:latin typeface="Roboto" pitchFamily="34" charset="0"/>
                <a:ea typeface="Roboto" pitchFamily="34" charset="-122"/>
                <a:cs typeface="Roboto" pitchFamily="34" charset="-120"/>
              </a:rPr>
              <a:t>GAIAが蔵王町で行ってきた移住支援実績（GAIA内部実績値）。宿泊が「地域との接点」となり、関係人口・二地域居住・移住へと深化する可能性を示している。</a:t>
            </a:r>
            <a:endParaRPr lang="ja-JP" sz="800" dirty="0"/>
          </a:p>
        </p:txBody>
      </p:sp>
      <p:sp>
        <p:nvSpPr>
          <p:cNvPr id="4" name="Text 2"/>
          <p:cNvSpPr/>
          <p:nvPr/>
        </p:nvSpPr>
        <p:spPr>
          <a:xfrm>
            <a:off x="1285248" y="1274167"/>
            <a:ext cx="2316998" cy="354806"/>
          </a:xfrm>
          <a:prstGeom prst="rect">
            <a:avLst/>
          </a:prstGeom>
          <a:noFill/>
          <a:ln/>
        </p:spPr>
        <p:txBody>
          <a:bodyPr wrap="none" lIns="0" tIns="0" rIns="0" bIns="0" rtlCol="0" anchor="t"/>
          <a:lstStyle/>
          <a:p>
            <a:pPr marL="0" indent="0" algn="ctr">
              <a:lnSpc>
                <a:spcPct val="83000"/>
              </a:lnSpc>
              <a:buNone/>
            </a:pPr>
            <a:r>
              <a:rPr lang="zh-CN" altLang="en-US" sz="2750" dirty="0">
                <a:solidFill>
                  <a:srgbClr val="3C3939"/>
                </a:solidFill>
                <a:latin typeface="Raleway" pitchFamily="34" charset="0"/>
                <a:ea typeface="Raleway" pitchFamily="34" charset="-122"/>
                <a:cs typeface="Raleway" pitchFamily="34" charset="-120"/>
              </a:rPr>
              <a:t>616件</a:t>
            </a:r>
            <a:endParaRPr lang="zh-CN" sz="2750" dirty="0"/>
          </a:p>
        </p:txBody>
      </p:sp>
      <p:sp>
        <p:nvSpPr>
          <p:cNvPr id="5" name="Text 3"/>
          <p:cNvSpPr/>
          <p:nvPr/>
        </p:nvSpPr>
        <p:spPr>
          <a:xfrm>
            <a:off x="661475" y="1735038"/>
            <a:ext cx="3564642" cy="167878"/>
          </a:xfrm>
          <a:prstGeom prst="rect">
            <a:avLst/>
          </a:prstGeom>
          <a:noFill/>
          <a:ln/>
        </p:spPr>
        <p:txBody>
          <a:bodyPr wrap="none" lIns="0" tIns="0" rIns="0" bIns="0" rtlCol="0" anchor="t"/>
          <a:lstStyle/>
          <a:p>
            <a:pPr marL="0" indent="0" algn="ctr">
              <a:lnSpc>
                <a:spcPct val="104000"/>
              </a:lnSpc>
              <a:buNone/>
            </a:pPr>
            <a:r>
              <a:rPr lang="zh-CN" altLang="en-US" sz="1050" dirty="0">
                <a:solidFill>
                  <a:srgbClr val="3C3939"/>
                </a:solidFill>
                <a:latin typeface="Raleway" pitchFamily="34" charset="0"/>
                <a:ea typeface="Raleway" pitchFamily="34" charset="-122"/>
                <a:cs typeface="Raleway" pitchFamily="34" charset="-120"/>
              </a:rPr>
              <a:t>移住相談件数</a:t>
            </a:r>
            <a:endParaRPr lang="zh-CN" sz="1050" dirty="0"/>
          </a:p>
        </p:txBody>
      </p:sp>
      <p:sp>
        <p:nvSpPr>
          <p:cNvPr id="6" name="Text 4"/>
          <p:cNvSpPr/>
          <p:nvPr/>
        </p:nvSpPr>
        <p:spPr>
          <a:xfrm>
            <a:off x="661475" y="1944787"/>
            <a:ext cx="3564642" cy="283766"/>
          </a:xfrm>
          <a:prstGeom prst="rect">
            <a:avLst/>
          </a:prstGeom>
          <a:noFill/>
          <a:ln/>
        </p:spPr>
        <p:txBody>
          <a:bodyPr wrap="square" lIns="0" tIns="0" rIns="0" bIns="0" rtlCol="0" anchor="t">
            <a:normAutofit/>
          </a:bodyPr>
          <a:lstStyle/>
          <a:p>
            <a:pPr marL="0" indent="0" algn="ctr">
              <a:lnSpc>
                <a:spcPct val="110000"/>
              </a:lnSpc>
              <a:buNone/>
            </a:pPr>
            <a:r>
              <a:rPr lang="ja-JP" altLang="en-US" sz="800" dirty="0">
                <a:solidFill>
                  <a:srgbClr val="3C3939"/>
                </a:solidFill>
                <a:latin typeface="Roboto" pitchFamily="34" charset="0"/>
                <a:ea typeface="Roboto" pitchFamily="34" charset="-122"/>
                <a:cs typeface="Roboto" pitchFamily="34" charset="-120"/>
              </a:rPr>
              <a:t>GAIA内部実績値。宿泊・滞在を通じた地域との接点が相談につながっている。</a:t>
            </a:r>
            <a:endParaRPr lang="ja-JP" sz="800" dirty="0"/>
          </a:p>
        </p:txBody>
      </p:sp>
      <p:sp>
        <p:nvSpPr>
          <p:cNvPr id="7" name="Text 5"/>
          <p:cNvSpPr/>
          <p:nvPr/>
        </p:nvSpPr>
        <p:spPr>
          <a:xfrm>
            <a:off x="4937299" y="1274167"/>
            <a:ext cx="2316998" cy="354806"/>
          </a:xfrm>
          <a:prstGeom prst="rect">
            <a:avLst/>
          </a:prstGeom>
          <a:noFill/>
          <a:ln/>
        </p:spPr>
        <p:txBody>
          <a:bodyPr wrap="none" lIns="0" tIns="0" rIns="0" bIns="0" rtlCol="0" anchor="t"/>
          <a:lstStyle/>
          <a:p>
            <a:pPr marL="0" indent="0" algn="ctr">
              <a:lnSpc>
                <a:spcPct val="83000"/>
              </a:lnSpc>
              <a:buNone/>
            </a:pPr>
            <a:r>
              <a:rPr lang="zh-CN" altLang="en-US" sz="2750" dirty="0">
                <a:solidFill>
                  <a:srgbClr val="3C3939"/>
                </a:solidFill>
                <a:latin typeface="Raleway" pitchFamily="34" charset="0"/>
                <a:ea typeface="Raleway" pitchFamily="34" charset="-122"/>
                <a:cs typeface="Raleway" pitchFamily="34" charset="-120"/>
              </a:rPr>
              <a:t>107世帯</a:t>
            </a:r>
            <a:endParaRPr lang="zh-CN" sz="2750" dirty="0"/>
          </a:p>
        </p:txBody>
      </p:sp>
      <p:sp>
        <p:nvSpPr>
          <p:cNvPr id="8" name="Text 6"/>
          <p:cNvSpPr/>
          <p:nvPr/>
        </p:nvSpPr>
        <p:spPr>
          <a:xfrm>
            <a:off x="4313427" y="1735038"/>
            <a:ext cx="3564741" cy="167878"/>
          </a:xfrm>
          <a:prstGeom prst="rect">
            <a:avLst/>
          </a:prstGeom>
          <a:noFill/>
          <a:ln/>
        </p:spPr>
        <p:txBody>
          <a:bodyPr wrap="none" lIns="0" tIns="0" rIns="0" bIns="0" rtlCol="0" anchor="t"/>
          <a:lstStyle/>
          <a:p>
            <a:pPr marL="0" indent="0" algn="ctr">
              <a:lnSpc>
                <a:spcPct val="104000"/>
              </a:lnSpc>
              <a:buNone/>
            </a:pPr>
            <a:r>
              <a:rPr lang="ja-JP" altLang="en-US" sz="1050" dirty="0">
                <a:solidFill>
                  <a:srgbClr val="3C3939"/>
                </a:solidFill>
                <a:latin typeface="Raleway" pitchFamily="34" charset="0"/>
                <a:ea typeface="Raleway" pitchFamily="34" charset="-122"/>
                <a:cs typeface="Raleway" pitchFamily="34" charset="-120"/>
              </a:rPr>
              <a:t>実際の移住世帯数</a:t>
            </a:r>
            <a:endParaRPr lang="ja-JP" sz="1050" dirty="0"/>
          </a:p>
        </p:txBody>
      </p:sp>
      <p:sp>
        <p:nvSpPr>
          <p:cNvPr id="9" name="Text 7"/>
          <p:cNvSpPr/>
          <p:nvPr/>
        </p:nvSpPr>
        <p:spPr>
          <a:xfrm>
            <a:off x="4313427" y="1944787"/>
            <a:ext cx="3564741" cy="141883"/>
          </a:xfrm>
          <a:prstGeom prst="rect">
            <a:avLst/>
          </a:prstGeom>
          <a:noFill/>
          <a:ln/>
        </p:spPr>
        <p:txBody>
          <a:bodyPr wrap="none" lIns="0" tIns="0" rIns="0" bIns="0" rtlCol="0" anchor="t"/>
          <a:lstStyle/>
          <a:p>
            <a:pPr marL="0" indent="0" algn="ctr">
              <a:lnSpc>
                <a:spcPct val="110000"/>
              </a:lnSpc>
              <a:buNone/>
            </a:pPr>
            <a:r>
              <a:rPr lang="ja-JP" altLang="en-US" sz="800" dirty="0">
                <a:solidFill>
                  <a:srgbClr val="3C3939"/>
                </a:solidFill>
                <a:latin typeface="Roboto" pitchFamily="34" charset="0"/>
                <a:ea typeface="Roboto" pitchFamily="34" charset="-122"/>
                <a:cs typeface="Roboto" pitchFamily="34" charset="-120"/>
              </a:rPr>
              <a:t>相談から実際の移住に至った世帯数（GAIA内部実績値）</a:t>
            </a:r>
            <a:endParaRPr lang="ja-JP" sz="800" dirty="0"/>
          </a:p>
        </p:txBody>
      </p:sp>
      <p:sp>
        <p:nvSpPr>
          <p:cNvPr id="10" name="Text 8"/>
          <p:cNvSpPr/>
          <p:nvPr/>
        </p:nvSpPr>
        <p:spPr>
          <a:xfrm>
            <a:off x="8589351" y="1274167"/>
            <a:ext cx="2316998" cy="354806"/>
          </a:xfrm>
          <a:prstGeom prst="rect">
            <a:avLst/>
          </a:prstGeom>
          <a:noFill/>
          <a:ln/>
        </p:spPr>
        <p:txBody>
          <a:bodyPr wrap="none" lIns="0" tIns="0" rIns="0" bIns="0" rtlCol="0" anchor="t"/>
          <a:lstStyle/>
          <a:p>
            <a:pPr marL="0" indent="0" algn="ctr">
              <a:lnSpc>
                <a:spcPct val="83000"/>
              </a:lnSpc>
              <a:buNone/>
            </a:pPr>
            <a:r>
              <a:rPr lang="zh-CN" altLang="en-US" sz="2750" dirty="0">
                <a:solidFill>
                  <a:srgbClr val="3C3939"/>
                </a:solidFill>
                <a:latin typeface="Raleway" pitchFamily="34" charset="0"/>
                <a:ea typeface="Raleway" pitchFamily="34" charset="-122"/>
                <a:cs typeface="Raleway" pitchFamily="34" charset="-120"/>
              </a:rPr>
              <a:t>58世帯</a:t>
            </a:r>
            <a:endParaRPr lang="zh-CN" sz="2750" dirty="0"/>
          </a:p>
        </p:txBody>
      </p:sp>
      <p:sp>
        <p:nvSpPr>
          <p:cNvPr id="11" name="Text 9"/>
          <p:cNvSpPr/>
          <p:nvPr/>
        </p:nvSpPr>
        <p:spPr>
          <a:xfrm>
            <a:off x="7965479" y="1735038"/>
            <a:ext cx="3564741" cy="167878"/>
          </a:xfrm>
          <a:prstGeom prst="rect">
            <a:avLst/>
          </a:prstGeom>
          <a:noFill/>
          <a:ln/>
        </p:spPr>
        <p:txBody>
          <a:bodyPr wrap="none" lIns="0" tIns="0" rIns="0" bIns="0" rtlCol="0" anchor="t"/>
          <a:lstStyle/>
          <a:p>
            <a:pPr marL="0" indent="0" algn="ctr">
              <a:lnSpc>
                <a:spcPct val="104000"/>
              </a:lnSpc>
              <a:buNone/>
            </a:pPr>
            <a:r>
              <a:rPr lang="zh-CN" altLang="en-US" sz="1050" dirty="0">
                <a:solidFill>
                  <a:srgbClr val="3C3939"/>
                </a:solidFill>
                <a:latin typeface="Raleway" pitchFamily="34" charset="0"/>
                <a:ea typeface="Raleway" pitchFamily="34" charset="-122"/>
                <a:cs typeface="Raleway" pitchFamily="34" charset="-120"/>
              </a:rPr>
              <a:t>二地域居住世帯数</a:t>
            </a:r>
            <a:endParaRPr lang="zh-CN" sz="1050" dirty="0"/>
          </a:p>
        </p:txBody>
      </p:sp>
      <p:sp>
        <p:nvSpPr>
          <p:cNvPr id="12" name="Text 10"/>
          <p:cNvSpPr/>
          <p:nvPr/>
        </p:nvSpPr>
        <p:spPr>
          <a:xfrm>
            <a:off x="7965479" y="1944787"/>
            <a:ext cx="3564741" cy="141883"/>
          </a:xfrm>
          <a:prstGeom prst="rect">
            <a:avLst/>
          </a:prstGeom>
          <a:noFill/>
          <a:ln/>
        </p:spPr>
        <p:txBody>
          <a:bodyPr wrap="none" lIns="0" tIns="0" rIns="0" bIns="0" rtlCol="0" anchor="t"/>
          <a:lstStyle/>
          <a:p>
            <a:pPr marL="0" indent="0" algn="ctr">
              <a:lnSpc>
                <a:spcPct val="110000"/>
              </a:lnSpc>
              <a:buNone/>
            </a:pPr>
            <a:r>
              <a:rPr lang="ja-JP" altLang="en-US" sz="800" dirty="0">
                <a:solidFill>
                  <a:srgbClr val="3C3939"/>
                </a:solidFill>
                <a:latin typeface="Roboto" pitchFamily="34" charset="0"/>
                <a:ea typeface="Roboto" pitchFamily="34" charset="-122"/>
                <a:cs typeface="Roboto" pitchFamily="34" charset="-120"/>
              </a:rPr>
              <a:t>うち二地域居住として蔵王と関係を持ち続ける世帯</a:t>
            </a:r>
            <a:endParaRPr lang="ja-JP" sz="800" dirty="0"/>
          </a:p>
        </p:txBody>
      </p:sp>
      <p:sp>
        <p:nvSpPr>
          <p:cNvPr id="13" name="Text 11"/>
          <p:cNvSpPr/>
          <p:nvPr/>
        </p:nvSpPr>
        <p:spPr>
          <a:xfrm>
            <a:off x="661475" y="2333327"/>
            <a:ext cx="10868745" cy="167878"/>
          </a:xfrm>
          <a:prstGeom prst="rect">
            <a:avLst/>
          </a:prstGeom>
          <a:noFill/>
          <a:ln/>
        </p:spPr>
        <p:txBody>
          <a:bodyPr wrap="none" lIns="0" tIns="0" rIns="0" bIns="0" rtlCol="0" anchor="t"/>
          <a:lstStyle/>
          <a:p>
            <a:pPr marL="0" indent="0" algn="l">
              <a:lnSpc>
                <a:spcPct val="104000"/>
              </a:lnSpc>
              <a:buNone/>
            </a:pPr>
            <a:r>
              <a:rPr lang="ja-JP" altLang="en-US" sz="1050" dirty="0">
                <a:solidFill>
                  <a:srgbClr val="1B1B27"/>
                </a:solidFill>
                <a:latin typeface="Raleway" pitchFamily="34" charset="0"/>
                <a:ea typeface="Raleway" pitchFamily="34" charset="-122"/>
                <a:cs typeface="Raleway" pitchFamily="34" charset="-120"/>
              </a:rPr>
              <a:t>関係深化の可能性（概念モデル）</a:t>
            </a:r>
            <a:endParaRPr lang="ja-JP" sz="1050" dirty="0"/>
          </a:p>
        </p:txBody>
      </p:sp>
      <p:pic>
        <p:nvPicPr>
          <p:cNvPr id="14" name="Image 0" descr="preencoded.png"/>
          <p:cNvPicPr>
            <a:picLocks noChangeAspect="1"/>
          </p:cNvPicPr>
          <p:nvPr/>
        </p:nvPicPr>
        <p:blipFill>
          <a:blip r:embed="rId3"/>
          <a:stretch>
            <a:fillRect/>
          </a:stretch>
        </p:blipFill>
        <p:spPr>
          <a:xfrm>
            <a:off x="2563550" y="2605980"/>
            <a:ext cx="7064595" cy="3179068"/>
          </a:xfrm>
          <a:prstGeom prst="rect">
            <a:avLst/>
          </a:prstGeom>
        </p:spPr>
      </p:pic>
      <p:sp>
        <p:nvSpPr>
          <p:cNvPr id="15" name="Text 12"/>
          <p:cNvSpPr/>
          <p:nvPr/>
        </p:nvSpPr>
        <p:spPr>
          <a:xfrm>
            <a:off x="3627759" y="2764764"/>
            <a:ext cx="1236273" cy="191050"/>
          </a:xfrm>
          <a:prstGeom prst="rect">
            <a:avLst/>
          </a:prstGeom>
          <a:noFill/>
          <a:ln/>
        </p:spPr>
        <p:txBody>
          <a:bodyPr wrap="none" lIns="0" tIns="0" rIns="0" bIns="0" rtlCol="0" anchor="t"/>
          <a:lstStyle/>
          <a:p>
            <a:pPr marL="0" indent="0" algn="ctr">
              <a:lnSpc>
                <a:spcPct val="104000"/>
              </a:lnSpc>
              <a:buNone/>
            </a:pPr>
            <a:r>
              <a:rPr lang="zh-CN" altLang="en-US" sz="1200" dirty="0">
                <a:solidFill>
                  <a:srgbClr val="3C3939"/>
                </a:solidFill>
                <a:latin typeface="Raleway" pitchFamily="34" charset="0"/>
                <a:ea typeface="Raleway" pitchFamily="34" charset="-122"/>
                <a:cs typeface="Raleway" pitchFamily="34" charset="-120"/>
              </a:rPr>
              <a:t>観光客</a:t>
            </a:r>
            <a:endParaRPr lang="zh-CN" sz="1200" dirty="0"/>
          </a:p>
        </p:txBody>
      </p:sp>
      <p:sp>
        <p:nvSpPr>
          <p:cNvPr id="16" name="Text 13"/>
          <p:cNvSpPr/>
          <p:nvPr/>
        </p:nvSpPr>
        <p:spPr>
          <a:xfrm>
            <a:off x="3627759" y="3010157"/>
            <a:ext cx="1236273" cy="252186"/>
          </a:xfrm>
          <a:prstGeom prst="rect">
            <a:avLst/>
          </a:prstGeom>
          <a:noFill/>
          <a:ln/>
        </p:spPr>
        <p:txBody>
          <a:bodyPr wrap="square" lIns="0" tIns="0" rIns="0" bIns="0" rtlCol="0" anchor="t">
            <a:normAutofit/>
          </a:bodyPr>
          <a:lstStyle/>
          <a:p>
            <a:pPr marL="0" indent="0" algn="ctr">
              <a:lnSpc>
                <a:spcPct val="86000"/>
              </a:lnSpc>
              <a:buNone/>
            </a:pPr>
            <a:r>
              <a:rPr lang="ja-JP" altLang="en-US" sz="950" dirty="0">
                <a:solidFill>
                  <a:srgbClr val="3C3939"/>
                </a:solidFill>
                <a:latin typeface="Roboto" pitchFamily="34" charset="0"/>
                <a:ea typeface="Roboto" pitchFamily="34" charset="-122"/>
                <a:cs typeface="Roboto" pitchFamily="34" charset="-120"/>
              </a:rPr>
              <a:t>まずは訪れて地域を体験する</a:t>
            </a:r>
            <a:endParaRPr lang="ja-JP" sz="950" dirty="0"/>
          </a:p>
        </p:txBody>
      </p:sp>
      <p:sp>
        <p:nvSpPr>
          <p:cNvPr id="17" name="Text 14"/>
          <p:cNvSpPr/>
          <p:nvPr/>
        </p:nvSpPr>
        <p:spPr>
          <a:xfrm>
            <a:off x="4850447" y="5149065"/>
            <a:ext cx="1243066" cy="191050"/>
          </a:xfrm>
          <a:prstGeom prst="rect">
            <a:avLst/>
          </a:prstGeom>
          <a:noFill/>
          <a:ln/>
        </p:spPr>
        <p:txBody>
          <a:bodyPr wrap="none" lIns="0" tIns="0" rIns="0" bIns="0" rtlCol="0" anchor="t"/>
          <a:lstStyle/>
          <a:p>
            <a:pPr marL="0" indent="0" algn="ctr">
              <a:lnSpc>
                <a:spcPct val="104000"/>
              </a:lnSpc>
              <a:buNone/>
            </a:pPr>
            <a:r>
              <a:rPr lang="zh-CN" altLang="en-US" sz="1200" dirty="0">
                <a:solidFill>
                  <a:srgbClr val="3C3939"/>
                </a:solidFill>
                <a:latin typeface="Raleway" pitchFamily="34" charset="0"/>
                <a:ea typeface="Raleway" pitchFamily="34" charset="-122"/>
                <a:cs typeface="Raleway" pitchFamily="34" charset="-120"/>
              </a:rPr>
              <a:t>滞在・接点</a:t>
            </a:r>
            <a:endParaRPr lang="zh-CN" sz="1200" dirty="0"/>
          </a:p>
        </p:txBody>
      </p:sp>
      <p:sp>
        <p:nvSpPr>
          <p:cNvPr id="18" name="Text 15"/>
          <p:cNvSpPr/>
          <p:nvPr/>
        </p:nvSpPr>
        <p:spPr>
          <a:xfrm>
            <a:off x="4850447" y="5394458"/>
            <a:ext cx="1243066" cy="252186"/>
          </a:xfrm>
          <a:prstGeom prst="rect">
            <a:avLst/>
          </a:prstGeom>
          <a:noFill/>
          <a:ln/>
        </p:spPr>
        <p:txBody>
          <a:bodyPr wrap="square" lIns="0" tIns="0" rIns="0" bIns="0" rtlCol="0" anchor="t">
            <a:normAutofit/>
          </a:bodyPr>
          <a:lstStyle/>
          <a:p>
            <a:pPr marL="0" indent="0" algn="ctr">
              <a:lnSpc>
                <a:spcPct val="86000"/>
              </a:lnSpc>
              <a:buNone/>
            </a:pPr>
            <a:r>
              <a:rPr lang="ja-JP" altLang="en-US" sz="950" dirty="0">
                <a:solidFill>
                  <a:srgbClr val="3C3939"/>
                </a:solidFill>
                <a:latin typeface="Roboto" pitchFamily="34" charset="0"/>
                <a:ea typeface="Roboto" pitchFamily="34" charset="-122"/>
                <a:cs typeface="Roboto" pitchFamily="34" charset="-120"/>
              </a:rPr>
              <a:t>宿泊で地域とつながる機会</a:t>
            </a:r>
            <a:endParaRPr lang="ja-JP" sz="950" dirty="0"/>
          </a:p>
        </p:txBody>
      </p:sp>
      <p:sp>
        <p:nvSpPr>
          <p:cNvPr id="19" name="Text 16"/>
          <p:cNvSpPr/>
          <p:nvPr/>
        </p:nvSpPr>
        <p:spPr>
          <a:xfrm>
            <a:off x="6059549" y="2740989"/>
            <a:ext cx="1236273" cy="191050"/>
          </a:xfrm>
          <a:prstGeom prst="rect">
            <a:avLst/>
          </a:prstGeom>
          <a:noFill/>
          <a:ln/>
        </p:spPr>
        <p:txBody>
          <a:bodyPr wrap="none" lIns="0" tIns="0" rIns="0" bIns="0" rtlCol="0" anchor="t"/>
          <a:lstStyle/>
          <a:p>
            <a:pPr marL="0" indent="0" algn="ctr">
              <a:lnSpc>
                <a:spcPct val="104000"/>
              </a:lnSpc>
              <a:buNone/>
            </a:pPr>
            <a:r>
              <a:rPr lang="zh-CN" altLang="en-US" sz="1200" dirty="0">
                <a:solidFill>
                  <a:srgbClr val="3C3939"/>
                </a:solidFill>
                <a:latin typeface="Raleway" pitchFamily="34" charset="0"/>
                <a:ea typeface="Raleway" pitchFamily="34" charset="-122"/>
                <a:cs typeface="Raleway" pitchFamily="34" charset="-120"/>
              </a:rPr>
              <a:t>関係人口</a:t>
            </a:r>
            <a:endParaRPr lang="zh-CN" sz="1200" dirty="0"/>
          </a:p>
        </p:txBody>
      </p:sp>
      <p:sp>
        <p:nvSpPr>
          <p:cNvPr id="20" name="Text 17"/>
          <p:cNvSpPr/>
          <p:nvPr/>
        </p:nvSpPr>
        <p:spPr>
          <a:xfrm>
            <a:off x="6059549" y="2986382"/>
            <a:ext cx="1236273" cy="252186"/>
          </a:xfrm>
          <a:prstGeom prst="rect">
            <a:avLst/>
          </a:prstGeom>
          <a:noFill/>
          <a:ln/>
        </p:spPr>
        <p:txBody>
          <a:bodyPr wrap="square" lIns="0" tIns="0" rIns="0" bIns="0" rtlCol="0" anchor="t">
            <a:normAutofit/>
          </a:bodyPr>
          <a:lstStyle/>
          <a:p>
            <a:pPr marL="0" indent="0" algn="ctr">
              <a:lnSpc>
                <a:spcPct val="86000"/>
              </a:lnSpc>
              <a:buNone/>
            </a:pPr>
            <a:r>
              <a:rPr lang="ja-JP" altLang="en-US" sz="950" dirty="0">
                <a:solidFill>
                  <a:srgbClr val="3C3939"/>
                </a:solidFill>
                <a:latin typeface="Roboto" pitchFamily="34" charset="0"/>
                <a:ea typeface="Roboto" pitchFamily="34" charset="-122"/>
                <a:cs typeface="Roboto" pitchFamily="34" charset="-120"/>
              </a:rPr>
              <a:t>繰り返し訪れて関わりを深める</a:t>
            </a:r>
            <a:endParaRPr lang="ja-JP" sz="950" dirty="0"/>
          </a:p>
        </p:txBody>
      </p:sp>
      <p:sp>
        <p:nvSpPr>
          <p:cNvPr id="21" name="Text 18"/>
          <p:cNvSpPr/>
          <p:nvPr/>
        </p:nvSpPr>
        <p:spPr>
          <a:xfrm>
            <a:off x="7282237" y="5149065"/>
            <a:ext cx="1236273" cy="191050"/>
          </a:xfrm>
          <a:prstGeom prst="rect">
            <a:avLst/>
          </a:prstGeom>
          <a:noFill/>
          <a:ln/>
        </p:spPr>
        <p:txBody>
          <a:bodyPr wrap="none" lIns="0" tIns="0" rIns="0" bIns="0" rtlCol="0" anchor="t"/>
          <a:lstStyle/>
          <a:p>
            <a:pPr marL="0" indent="0" algn="ctr">
              <a:lnSpc>
                <a:spcPct val="104000"/>
              </a:lnSpc>
              <a:buNone/>
            </a:pPr>
            <a:r>
              <a:rPr lang="zh-CN" altLang="en-US" sz="1200" dirty="0">
                <a:solidFill>
                  <a:srgbClr val="3C3939"/>
                </a:solidFill>
                <a:latin typeface="Raleway" pitchFamily="34" charset="0"/>
                <a:ea typeface="Raleway" pitchFamily="34" charset="-122"/>
                <a:cs typeface="Raleway" pitchFamily="34" charset="-120"/>
              </a:rPr>
              <a:t>二地域居住</a:t>
            </a:r>
            <a:endParaRPr lang="zh-CN" sz="1200" dirty="0"/>
          </a:p>
        </p:txBody>
      </p:sp>
      <p:sp>
        <p:nvSpPr>
          <p:cNvPr id="22" name="Text 19"/>
          <p:cNvSpPr/>
          <p:nvPr/>
        </p:nvSpPr>
        <p:spPr>
          <a:xfrm>
            <a:off x="7282237" y="5394458"/>
            <a:ext cx="1236273" cy="252186"/>
          </a:xfrm>
          <a:prstGeom prst="rect">
            <a:avLst/>
          </a:prstGeom>
          <a:noFill/>
          <a:ln/>
        </p:spPr>
        <p:txBody>
          <a:bodyPr wrap="square" lIns="0" tIns="0" rIns="0" bIns="0" rtlCol="0" anchor="t">
            <a:normAutofit/>
          </a:bodyPr>
          <a:lstStyle/>
          <a:p>
            <a:pPr marL="0" indent="0" algn="ctr">
              <a:lnSpc>
                <a:spcPct val="86000"/>
              </a:lnSpc>
              <a:buNone/>
            </a:pPr>
            <a:r>
              <a:rPr lang="ja-JP" altLang="en-US" sz="950" dirty="0">
                <a:solidFill>
                  <a:srgbClr val="3C3939"/>
                </a:solidFill>
                <a:latin typeface="Roboto" pitchFamily="34" charset="0"/>
                <a:ea typeface="Roboto" pitchFamily="34" charset="-122"/>
                <a:cs typeface="Roboto" pitchFamily="34" charset="-120"/>
              </a:rPr>
              <a:t>拠点を持ち生活の拠点を分ける</a:t>
            </a:r>
            <a:endParaRPr lang="ja-JP" sz="950" dirty="0"/>
          </a:p>
        </p:txBody>
      </p:sp>
      <p:sp>
        <p:nvSpPr>
          <p:cNvPr id="23" name="Shape 20"/>
          <p:cNvSpPr/>
          <p:nvPr/>
        </p:nvSpPr>
        <p:spPr>
          <a:xfrm>
            <a:off x="661475" y="5863630"/>
            <a:ext cx="10868745" cy="469999"/>
          </a:xfrm>
          <a:prstGeom prst="roundRect">
            <a:avLst>
              <a:gd name="adj" fmla="val 9607"/>
            </a:avLst>
          </a:prstGeom>
          <a:solidFill>
            <a:srgbClr val="E1E1EA"/>
          </a:solidFill>
          <a:ln/>
        </p:spPr>
        <p:txBody>
          <a:bodyPr/>
          <a:lstStyle/>
          <a:p>
            <a:endParaRPr lang="ja-JP" altLang="en-US"/>
          </a:p>
        </p:txBody>
      </p:sp>
      <p:pic>
        <p:nvPicPr>
          <p:cNvPr id="24" name="Image 1" descr="preencoded.png"/>
          <p:cNvPicPr>
            <a:picLocks noChangeAspect="1"/>
          </p:cNvPicPr>
          <p:nvPr/>
        </p:nvPicPr>
        <p:blipFill>
          <a:blip r:embed="rId4"/>
          <a:stretch>
            <a:fillRect/>
          </a:stretch>
        </p:blipFill>
        <p:spPr>
          <a:xfrm>
            <a:off x="768926" y="5967809"/>
            <a:ext cx="134339" cy="107454"/>
          </a:xfrm>
          <a:prstGeom prst="rect">
            <a:avLst/>
          </a:prstGeom>
        </p:spPr>
      </p:pic>
      <p:sp>
        <p:nvSpPr>
          <p:cNvPr id="25" name="Text 21"/>
          <p:cNvSpPr/>
          <p:nvPr/>
        </p:nvSpPr>
        <p:spPr>
          <a:xfrm>
            <a:off x="1010716" y="5960269"/>
            <a:ext cx="10412053" cy="283766"/>
          </a:xfrm>
          <a:prstGeom prst="rect">
            <a:avLst/>
          </a:prstGeom>
          <a:noFill/>
          <a:ln/>
        </p:spPr>
        <p:txBody>
          <a:bodyPr wrap="square" lIns="0" tIns="0" rIns="0" bIns="0" rtlCol="0" anchor="t">
            <a:normAutofit/>
          </a:bodyPr>
          <a:lstStyle/>
          <a:p>
            <a:pPr marL="0" indent="0" algn="l">
              <a:lnSpc>
                <a:spcPct val="110000"/>
              </a:lnSpc>
              <a:buNone/>
            </a:pPr>
            <a:r>
              <a:rPr lang="ja-JP" altLang="en-US" sz="800" dirty="0">
                <a:solidFill>
                  <a:srgbClr val="000000"/>
                </a:solidFill>
                <a:latin typeface="Roboto" pitchFamily="34" charset="0"/>
                <a:ea typeface="Roboto" pitchFamily="34" charset="-122"/>
                <a:cs typeface="Roboto" pitchFamily="34" charset="-120"/>
              </a:rPr>
              <a:t>※ 上図は必ずしも全員がこの順番で移行したことを示す統計ではない。GAIAが考える「関係深化の可能性」を示す概念モデルである。Osservatorio ADI調査でも77%の集落で新住民流入が報告されており、方向性は世界のADと共通するが、数値の直接比較は行わない。</a:t>
            </a:r>
            <a:endParaRPr lang="ja-JP"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661475" y="563860"/>
            <a:ext cx="10868745" cy="516731"/>
          </a:xfrm>
          <a:prstGeom prst="rect">
            <a:avLst/>
          </a:prstGeom>
          <a:noFill/>
          <a:ln/>
        </p:spPr>
        <p:txBody>
          <a:bodyPr wrap="none" lIns="0" tIns="0" rIns="0" bIns="0" rtlCol="0" anchor="t"/>
          <a:lstStyle/>
          <a:p>
            <a:pPr marL="0" indent="0" algn="l">
              <a:lnSpc>
                <a:spcPct val="104000"/>
              </a:lnSpc>
              <a:buNone/>
            </a:pPr>
            <a:r>
              <a:rPr lang="ja-JP" altLang="en-US" sz="3250" dirty="0">
                <a:solidFill>
                  <a:srgbClr val="1B1B27"/>
                </a:solidFill>
                <a:latin typeface="Raleway" pitchFamily="34" charset="0"/>
                <a:ea typeface="Raleway" pitchFamily="34" charset="-122"/>
                <a:cs typeface="Raleway" pitchFamily="34" charset="-120"/>
              </a:rPr>
              <a:t>蔵王の最大の特徴「温泉 × OD」</a:t>
            </a:r>
            <a:endParaRPr lang="ja-JP" sz="3250" dirty="0"/>
          </a:p>
        </p:txBody>
      </p:sp>
      <p:sp>
        <p:nvSpPr>
          <p:cNvPr id="3" name="Text 1"/>
          <p:cNvSpPr/>
          <p:nvPr/>
        </p:nvSpPr>
        <p:spPr>
          <a:xfrm>
            <a:off x="661475" y="1411287"/>
            <a:ext cx="10868745" cy="529233"/>
          </a:xfrm>
          <a:prstGeom prst="rect">
            <a:avLst/>
          </a:prstGeom>
          <a:noFill/>
          <a:ln/>
        </p:spPr>
        <p:txBody>
          <a:bodyPr wrap="square" lIns="0" tIns="0" rIns="0" bIns="0" rtlCol="0" anchor="t">
            <a:normAutofit/>
          </a:bodyPr>
          <a:lstStyle/>
          <a:p>
            <a:pPr marL="0" indent="0" algn="l">
              <a:lnSpc>
                <a:spcPct val="133000"/>
              </a:lnSpc>
              <a:buNone/>
            </a:pPr>
            <a:r>
              <a:rPr lang="ja-JP" altLang="en-US" sz="1300" dirty="0">
                <a:solidFill>
                  <a:srgbClr val="3C3939"/>
                </a:solidFill>
                <a:latin typeface="Roboto" pitchFamily="34" charset="0"/>
                <a:ea typeface="Roboto" pitchFamily="34" charset="-122"/>
                <a:cs typeface="Roboto" pitchFamily="34" charset="-120"/>
              </a:rPr>
              <a:t>蔵王山水苑を中心とするGAIAのモデルは、温泉資源を地域生活基盤の一部として位置づけている。温泉を「観光商品」としてだけでなく、「地域で暮らすための社会インフラ」として捉えることが、蔵王ODの独自性の核心である。</a:t>
            </a:r>
            <a:endParaRPr lang="ja-JP" sz="1300" dirty="0"/>
          </a:p>
        </p:txBody>
      </p:sp>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61475" y="2126555"/>
            <a:ext cx="413434" cy="413445"/>
          </a:xfrm>
          <a:prstGeom prst="rect">
            <a:avLst/>
          </a:prstGeom>
        </p:spPr>
      </p:pic>
      <p:sp>
        <p:nvSpPr>
          <p:cNvPr id="5" name="Text 2"/>
          <p:cNvSpPr/>
          <p:nvPr/>
        </p:nvSpPr>
        <p:spPr>
          <a:xfrm>
            <a:off x="661475" y="2746673"/>
            <a:ext cx="5330989" cy="258465"/>
          </a:xfrm>
          <a:prstGeom prst="rect">
            <a:avLst/>
          </a:prstGeom>
          <a:noFill/>
          <a:ln/>
        </p:spPr>
        <p:txBody>
          <a:bodyPr wrap="none" lIns="0" tIns="0" rIns="0" bIns="0" rtlCol="0" anchor="t"/>
          <a:lstStyle/>
          <a:p>
            <a:pPr marL="0" indent="0" algn="l">
              <a:lnSpc>
                <a:spcPct val="104000"/>
              </a:lnSpc>
              <a:buNone/>
            </a:pPr>
            <a:r>
              <a:rPr lang="ja-JP" altLang="en-US" sz="1600" dirty="0">
                <a:solidFill>
                  <a:srgbClr val="3C3939"/>
                </a:solidFill>
                <a:latin typeface="Raleway" pitchFamily="34" charset="0"/>
                <a:ea typeface="Raleway" pitchFamily="34" charset="-122"/>
                <a:cs typeface="Raleway" pitchFamily="34" charset="-120"/>
              </a:rPr>
              <a:t>観光資源としての温泉</a:t>
            </a:r>
            <a:endParaRPr lang="ja-JP" sz="1600" dirty="0"/>
          </a:p>
        </p:txBody>
      </p:sp>
      <p:sp>
        <p:nvSpPr>
          <p:cNvPr id="6" name="Text 3"/>
          <p:cNvSpPr/>
          <p:nvPr/>
        </p:nvSpPr>
        <p:spPr>
          <a:xfrm>
            <a:off x="661475" y="3104356"/>
            <a:ext cx="5330989" cy="529233"/>
          </a:xfrm>
          <a:prstGeom prst="rect">
            <a:avLst/>
          </a:prstGeom>
          <a:noFill/>
          <a:ln/>
        </p:spPr>
        <p:txBody>
          <a:bodyPr wrap="square" lIns="0" tIns="0" rIns="0" bIns="0" rtlCol="0" anchor="t">
            <a:normAutofit/>
          </a:bodyPr>
          <a:lstStyle/>
          <a:p>
            <a:pPr marL="0" indent="0" algn="l">
              <a:lnSpc>
                <a:spcPct val="133000"/>
              </a:lnSpc>
              <a:buNone/>
            </a:pPr>
            <a:r>
              <a:rPr lang="ja-JP" altLang="en-US" sz="1300" dirty="0">
                <a:solidFill>
                  <a:srgbClr val="3C3939"/>
                </a:solidFill>
                <a:latin typeface="Roboto" pitchFamily="34" charset="0"/>
                <a:ea typeface="Roboto" pitchFamily="34" charset="-122"/>
                <a:cs typeface="Roboto" pitchFamily="34" charset="-120"/>
              </a:rPr>
              <a:t>インバウンドを含む宿泊者の体験価値を高める。日本文化・地域文化との接点として機能する。</a:t>
            </a:r>
            <a:endParaRPr lang="ja-JP" sz="1300" dirty="0"/>
          </a:p>
        </p:txBody>
      </p:sp>
      <p:pic>
        <p:nvPicPr>
          <p:cNvPr id="7"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199132" y="2126555"/>
            <a:ext cx="413434" cy="413445"/>
          </a:xfrm>
          <a:prstGeom prst="rect">
            <a:avLst/>
          </a:prstGeom>
        </p:spPr>
      </p:pic>
      <p:sp>
        <p:nvSpPr>
          <p:cNvPr id="8" name="Text 4"/>
          <p:cNvSpPr/>
          <p:nvPr/>
        </p:nvSpPr>
        <p:spPr>
          <a:xfrm>
            <a:off x="6199132" y="2746673"/>
            <a:ext cx="5331089" cy="258465"/>
          </a:xfrm>
          <a:prstGeom prst="rect">
            <a:avLst/>
          </a:prstGeom>
          <a:noFill/>
          <a:ln/>
        </p:spPr>
        <p:txBody>
          <a:bodyPr wrap="none" lIns="0" tIns="0" rIns="0" bIns="0" rtlCol="0" anchor="t"/>
          <a:lstStyle/>
          <a:p>
            <a:pPr marL="0" indent="0" algn="l">
              <a:lnSpc>
                <a:spcPct val="104000"/>
              </a:lnSpc>
              <a:buNone/>
            </a:pPr>
            <a:r>
              <a:rPr lang="ja-JP" altLang="en-US" sz="1600" dirty="0">
                <a:solidFill>
                  <a:srgbClr val="3C3939"/>
                </a:solidFill>
                <a:latin typeface="Raleway" pitchFamily="34" charset="0"/>
                <a:ea typeface="Raleway" pitchFamily="34" charset="-122"/>
                <a:cs typeface="Raleway" pitchFamily="34" charset="-120"/>
              </a:rPr>
              <a:t>住民生活基盤としての温泉</a:t>
            </a:r>
            <a:endParaRPr lang="ja-JP" sz="1600" dirty="0"/>
          </a:p>
        </p:txBody>
      </p:sp>
      <p:sp>
        <p:nvSpPr>
          <p:cNvPr id="9" name="Text 5"/>
          <p:cNvSpPr/>
          <p:nvPr/>
        </p:nvSpPr>
        <p:spPr>
          <a:xfrm>
            <a:off x="6199132" y="3104356"/>
            <a:ext cx="5331089" cy="529233"/>
          </a:xfrm>
          <a:prstGeom prst="rect">
            <a:avLst/>
          </a:prstGeom>
          <a:noFill/>
          <a:ln/>
        </p:spPr>
        <p:txBody>
          <a:bodyPr wrap="square" lIns="0" tIns="0" rIns="0" bIns="0" rtlCol="0" anchor="t">
            <a:normAutofit/>
          </a:bodyPr>
          <a:lstStyle/>
          <a:p>
            <a:pPr marL="0" indent="0" algn="l">
              <a:lnSpc>
                <a:spcPct val="133000"/>
              </a:lnSpc>
              <a:buNone/>
            </a:pPr>
            <a:r>
              <a:rPr lang="ja-JP" altLang="en-US" sz="1300" dirty="0">
                <a:solidFill>
                  <a:srgbClr val="3C3939"/>
                </a:solidFill>
                <a:latin typeface="Roboto" pitchFamily="34" charset="0"/>
                <a:ea typeface="Roboto" pitchFamily="34" charset="-122"/>
                <a:cs typeface="Roboto" pitchFamily="34" charset="-120"/>
              </a:rPr>
              <a:t>高齢者・地域住民の日常的な利用。宿泊者と地域住民が同じ空間を共有する交流の場。</a:t>
            </a:r>
            <a:endParaRPr lang="ja-JP" sz="1300" dirty="0"/>
          </a:p>
        </p:txBody>
      </p:sp>
      <p:pic>
        <p:nvPicPr>
          <p:cNvPr id="10"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61475" y="3964285"/>
            <a:ext cx="413434" cy="413445"/>
          </a:xfrm>
          <a:prstGeom prst="rect">
            <a:avLst/>
          </a:prstGeom>
        </p:spPr>
      </p:pic>
      <p:sp>
        <p:nvSpPr>
          <p:cNvPr id="11" name="Text 6"/>
          <p:cNvSpPr/>
          <p:nvPr/>
        </p:nvSpPr>
        <p:spPr>
          <a:xfrm>
            <a:off x="661475" y="4584402"/>
            <a:ext cx="5330989" cy="258465"/>
          </a:xfrm>
          <a:prstGeom prst="rect">
            <a:avLst/>
          </a:prstGeom>
          <a:noFill/>
          <a:ln/>
        </p:spPr>
        <p:txBody>
          <a:bodyPr wrap="none" lIns="0" tIns="0" rIns="0" bIns="0" rtlCol="0" anchor="t"/>
          <a:lstStyle/>
          <a:p>
            <a:pPr marL="0" indent="0" algn="l">
              <a:lnSpc>
                <a:spcPct val="104000"/>
              </a:lnSpc>
              <a:buNone/>
            </a:pPr>
            <a:r>
              <a:rPr lang="ja-JP" altLang="en-US" sz="1600" dirty="0">
                <a:solidFill>
                  <a:srgbClr val="3C3939"/>
                </a:solidFill>
                <a:latin typeface="Raleway" pitchFamily="34" charset="0"/>
                <a:ea typeface="Raleway" pitchFamily="34" charset="-122"/>
                <a:cs typeface="Raleway" pitchFamily="34" charset="-120"/>
              </a:rPr>
              <a:t>福祉・医療との接続</a:t>
            </a:r>
            <a:endParaRPr lang="ja-JP" sz="1600" dirty="0"/>
          </a:p>
        </p:txBody>
      </p:sp>
      <p:sp>
        <p:nvSpPr>
          <p:cNvPr id="12" name="Text 7"/>
          <p:cNvSpPr/>
          <p:nvPr/>
        </p:nvSpPr>
        <p:spPr>
          <a:xfrm>
            <a:off x="661475" y="4942086"/>
            <a:ext cx="5330989" cy="529233"/>
          </a:xfrm>
          <a:prstGeom prst="rect">
            <a:avLst/>
          </a:prstGeom>
          <a:noFill/>
          <a:ln/>
        </p:spPr>
        <p:txBody>
          <a:bodyPr wrap="square" lIns="0" tIns="0" rIns="0" bIns="0" rtlCol="0" anchor="t">
            <a:normAutofit/>
          </a:bodyPr>
          <a:lstStyle/>
          <a:p>
            <a:pPr marL="0" indent="0" algn="l">
              <a:lnSpc>
                <a:spcPct val="133000"/>
              </a:lnSpc>
              <a:buNone/>
            </a:pPr>
            <a:r>
              <a:rPr lang="ja-JP" altLang="en-US" sz="1300" dirty="0">
                <a:solidFill>
                  <a:srgbClr val="3C3939"/>
                </a:solidFill>
                <a:latin typeface="Roboto" pitchFamily="34" charset="0"/>
                <a:ea typeface="Roboto" pitchFamily="34" charset="-122"/>
                <a:cs typeface="Roboto" pitchFamily="34" charset="-120"/>
              </a:rPr>
              <a:t>温泉を介した高齢者見守り・健康増進。地域医療との連携基盤として機能する。</a:t>
            </a:r>
            <a:endParaRPr lang="ja-JP" sz="1300" dirty="0"/>
          </a:p>
        </p:txBody>
      </p:sp>
      <p:pic>
        <p:nvPicPr>
          <p:cNvPr id="13"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199132" y="3964285"/>
            <a:ext cx="413434" cy="413445"/>
          </a:xfrm>
          <a:prstGeom prst="rect">
            <a:avLst/>
          </a:prstGeom>
        </p:spPr>
      </p:pic>
      <p:sp>
        <p:nvSpPr>
          <p:cNvPr id="14" name="Text 8"/>
          <p:cNvSpPr/>
          <p:nvPr/>
        </p:nvSpPr>
        <p:spPr>
          <a:xfrm>
            <a:off x="6199132" y="4584402"/>
            <a:ext cx="5331089" cy="258465"/>
          </a:xfrm>
          <a:prstGeom prst="rect">
            <a:avLst/>
          </a:prstGeom>
          <a:noFill/>
          <a:ln/>
        </p:spPr>
        <p:txBody>
          <a:bodyPr wrap="none" lIns="0" tIns="0" rIns="0" bIns="0" rtlCol="0" anchor="t"/>
          <a:lstStyle/>
          <a:p>
            <a:pPr marL="0" indent="0" algn="l">
              <a:lnSpc>
                <a:spcPct val="104000"/>
              </a:lnSpc>
              <a:buNone/>
            </a:pPr>
            <a:r>
              <a:rPr lang="ja-JP" altLang="en-US" sz="1600" dirty="0">
                <a:solidFill>
                  <a:srgbClr val="3C3939"/>
                </a:solidFill>
                <a:latin typeface="Raleway" pitchFamily="34" charset="0"/>
                <a:ea typeface="Raleway" pitchFamily="34" charset="-122"/>
                <a:cs typeface="Raleway" pitchFamily="34" charset="-120"/>
              </a:rPr>
              <a:t>農業・農福連携との接続</a:t>
            </a:r>
            <a:endParaRPr lang="ja-JP" sz="1600" dirty="0"/>
          </a:p>
        </p:txBody>
      </p:sp>
      <p:sp>
        <p:nvSpPr>
          <p:cNvPr id="15" name="Text 9"/>
          <p:cNvSpPr/>
          <p:nvPr/>
        </p:nvSpPr>
        <p:spPr>
          <a:xfrm>
            <a:off x="6199132" y="4942086"/>
            <a:ext cx="5331089" cy="529233"/>
          </a:xfrm>
          <a:prstGeom prst="rect">
            <a:avLst/>
          </a:prstGeom>
          <a:noFill/>
          <a:ln/>
        </p:spPr>
        <p:txBody>
          <a:bodyPr wrap="square" lIns="0" tIns="0" rIns="0" bIns="0" rtlCol="0" anchor="t">
            <a:normAutofit/>
          </a:bodyPr>
          <a:lstStyle/>
          <a:p>
            <a:pPr marL="0" indent="0" algn="l">
              <a:lnSpc>
                <a:spcPct val="133000"/>
              </a:lnSpc>
              <a:buNone/>
            </a:pPr>
            <a:r>
              <a:rPr lang="ja-JP" altLang="en-US" sz="1300" dirty="0">
                <a:solidFill>
                  <a:srgbClr val="3C3939"/>
                </a:solidFill>
                <a:latin typeface="Roboto" pitchFamily="34" charset="0"/>
                <a:ea typeface="Roboto" pitchFamily="34" charset="-122"/>
                <a:cs typeface="Roboto" pitchFamily="34" charset="-120"/>
              </a:rPr>
              <a:t>温泉地域の食・農を一体的に提供。地域産品・食文化の継承と経済循環を支える。</a:t>
            </a:r>
            <a:endParaRPr lang="ja-JP" sz="1300" dirty="0"/>
          </a:p>
        </p:txBody>
      </p:sp>
      <p:sp>
        <p:nvSpPr>
          <p:cNvPr id="16" name="Text 10"/>
          <p:cNvSpPr/>
          <p:nvPr/>
        </p:nvSpPr>
        <p:spPr>
          <a:xfrm>
            <a:off x="909516" y="5843389"/>
            <a:ext cx="11230289" cy="264616"/>
          </a:xfrm>
          <a:prstGeom prst="rect">
            <a:avLst/>
          </a:prstGeom>
          <a:noFill/>
          <a:ln/>
        </p:spPr>
        <p:txBody>
          <a:bodyPr wrap="none" lIns="0" tIns="0" rIns="0" bIns="0" rtlCol="0" anchor="t"/>
          <a:lstStyle/>
          <a:p>
            <a:pPr marL="0" indent="0" algn="l">
              <a:lnSpc>
                <a:spcPct val="133000"/>
              </a:lnSpc>
              <a:buNone/>
            </a:pPr>
            <a:r>
              <a:rPr lang="ja-JP" altLang="en-US" sz="1300" dirty="0">
                <a:solidFill>
                  <a:srgbClr val="3C3939"/>
                </a:solidFill>
                <a:latin typeface="Roboto" pitchFamily="34" charset="0"/>
                <a:ea typeface="Roboto" pitchFamily="34" charset="-122"/>
                <a:cs typeface="Roboto" pitchFamily="34" charset="-120"/>
              </a:rPr>
              <a:t>「温泉を観光商品として使うだけではなく、地域で暮らすための社会インフラとして捉える。」</a:t>
            </a:r>
            <a:endParaRPr lang="ja-JP" sz="1300" dirty="0"/>
          </a:p>
        </p:txBody>
      </p:sp>
      <p:sp>
        <p:nvSpPr>
          <p:cNvPr id="17" name="Shape 11"/>
          <p:cNvSpPr/>
          <p:nvPr/>
        </p:nvSpPr>
        <p:spPr>
          <a:xfrm>
            <a:off x="661475" y="5657354"/>
            <a:ext cx="19050" cy="636687"/>
          </a:xfrm>
          <a:prstGeom prst="roundRect">
            <a:avLst>
              <a:gd name="adj" fmla="val 49999"/>
            </a:avLst>
          </a:prstGeom>
          <a:solidFill>
            <a:srgbClr val="1B1B27"/>
          </a:solidFill>
          <a:ln/>
        </p:spPr>
        <p:txBody>
          <a:bodyPr/>
          <a:lstStyle/>
          <a:p>
            <a:endParaRPr lang="ja-JP" alt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661475" y="454819"/>
            <a:ext cx="10868745" cy="363339"/>
          </a:xfrm>
          <a:prstGeom prst="rect">
            <a:avLst/>
          </a:prstGeom>
          <a:noFill/>
          <a:ln/>
        </p:spPr>
        <p:txBody>
          <a:bodyPr wrap="none" lIns="0" tIns="0" rIns="0" bIns="0" rtlCol="0" anchor="t"/>
          <a:lstStyle/>
          <a:p>
            <a:pPr marL="0" indent="0" algn="l">
              <a:lnSpc>
                <a:spcPct val="104000"/>
              </a:lnSpc>
              <a:buNone/>
            </a:pPr>
            <a:r>
              <a:rPr lang="ja-JP" altLang="en-US" sz="2250" dirty="0">
                <a:solidFill>
                  <a:srgbClr val="1B1B27"/>
                </a:solidFill>
                <a:latin typeface="Raleway" pitchFamily="34" charset="0"/>
                <a:ea typeface="Raleway" pitchFamily="34" charset="-122"/>
                <a:cs typeface="Raleway" pitchFamily="34" charset="-120"/>
              </a:rPr>
              <a:t>蔵王福祉の森構想</a:t>
            </a:r>
            <a:endParaRPr lang="ja-JP" sz="2250" dirty="0"/>
          </a:p>
        </p:txBody>
      </p:sp>
      <p:sp>
        <p:nvSpPr>
          <p:cNvPr id="3" name="Text 1"/>
          <p:cNvSpPr/>
          <p:nvPr/>
        </p:nvSpPr>
        <p:spPr>
          <a:xfrm>
            <a:off x="661475" y="981670"/>
            <a:ext cx="10868745" cy="316706"/>
          </a:xfrm>
          <a:prstGeom prst="rect">
            <a:avLst/>
          </a:prstGeom>
          <a:noFill/>
          <a:ln/>
        </p:spPr>
        <p:txBody>
          <a:bodyPr wrap="square" lIns="0" tIns="0" rIns="0" bIns="0" rtlCol="0" anchor="t">
            <a:normAutofit/>
          </a:bodyPr>
          <a:lstStyle/>
          <a:p>
            <a:pPr marL="0" indent="0" algn="l">
              <a:lnSpc>
                <a:spcPct val="114000"/>
              </a:lnSpc>
              <a:buNone/>
            </a:pPr>
            <a:r>
              <a:rPr lang="zh-CN" altLang="en-US" sz="900" dirty="0">
                <a:solidFill>
                  <a:srgbClr val="3C3939"/>
                </a:solidFill>
                <a:latin typeface="Roboto" pitchFamily="34" charset="0"/>
                <a:ea typeface="Roboto" pitchFamily="34" charset="-122"/>
                <a:cs typeface="Roboto" pitchFamily="34" charset="-120"/>
              </a:rPr>
              <a:t>中心理念：</a:t>
            </a:r>
            <a:r>
              <a:rPr lang="ja-JP" altLang="en-US" sz="900" b="1" dirty="0">
                <a:solidFill>
                  <a:srgbClr val="3C3939"/>
                </a:solidFill>
                <a:latin typeface="Roboto Bold" pitchFamily="34" charset="0"/>
                <a:ea typeface="Roboto Bold" pitchFamily="34" charset="-122"/>
                <a:cs typeface="Roboto Bold" pitchFamily="34" charset="-120"/>
              </a:rPr>
              <a:t>「誰もが安心して暮らせる」「誰もが役割を果たせる」</a:t>
            </a:r>
            <a:r>
              <a:rPr lang="ja-JP" altLang="en-US" sz="900" dirty="0">
                <a:solidFill>
                  <a:srgbClr val="3C3939"/>
                </a:solidFill>
                <a:latin typeface="Roboto" pitchFamily="34" charset="0"/>
                <a:ea typeface="Roboto" pitchFamily="34" charset="-122"/>
                <a:cs typeface="Roboto" pitchFamily="34" charset="-120"/>
              </a:rPr>
              <a:t>。AD／ODは蔵王福祉の森構想そのものではなく、より大きな地域づくりの理念を実現するための重要な「仕組みの一つ」として位置づけられている。</a:t>
            </a:r>
            <a:endParaRPr lang="ja-JP" sz="900" dirty="0"/>
          </a:p>
        </p:txBody>
      </p:sp>
      <p:pic>
        <p:nvPicPr>
          <p:cNvPr id="4" name="Image 0" descr="preencoded.png"/>
          <p:cNvPicPr>
            <a:picLocks noChangeAspect="1"/>
          </p:cNvPicPr>
          <p:nvPr/>
        </p:nvPicPr>
        <p:blipFill>
          <a:blip r:embed="rId3"/>
          <a:stretch>
            <a:fillRect/>
          </a:stretch>
        </p:blipFill>
        <p:spPr>
          <a:xfrm>
            <a:off x="661475" y="1390352"/>
            <a:ext cx="8151509" cy="4549775"/>
          </a:xfrm>
          <a:prstGeom prst="rect">
            <a:avLst/>
          </a:prstGeom>
        </p:spPr>
      </p:pic>
      <p:sp>
        <p:nvSpPr>
          <p:cNvPr id="5" name="Shape 2"/>
          <p:cNvSpPr/>
          <p:nvPr/>
        </p:nvSpPr>
        <p:spPr>
          <a:xfrm>
            <a:off x="661475" y="6032103"/>
            <a:ext cx="10868745" cy="371773"/>
          </a:xfrm>
          <a:prstGeom prst="roundRect">
            <a:avLst>
              <a:gd name="adj" fmla="val 13138"/>
            </a:avLst>
          </a:prstGeom>
          <a:solidFill>
            <a:srgbClr val="E1E1EA"/>
          </a:solidFill>
          <a:ln/>
        </p:spPr>
        <p:txBody>
          <a:bodyPr/>
          <a:lstStyle/>
          <a:p>
            <a:endParaRPr lang="ja-JP" altLang="en-US"/>
          </a:p>
        </p:txBody>
      </p:sp>
      <p:pic>
        <p:nvPicPr>
          <p:cNvPr id="6" name="Image 1" descr="preencoded.png"/>
          <p:cNvPicPr>
            <a:picLocks noChangeAspect="1"/>
          </p:cNvPicPr>
          <p:nvPr/>
        </p:nvPicPr>
        <p:blipFill>
          <a:blip r:embed="rId4"/>
          <a:stretch>
            <a:fillRect/>
          </a:stretch>
        </p:blipFill>
        <p:spPr>
          <a:xfrm>
            <a:off x="777756" y="6149082"/>
            <a:ext cx="145352" cy="116284"/>
          </a:xfrm>
          <a:prstGeom prst="rect">
            <a:avLst/>
          </a:prstGeom>
        </p:spPr>
      </p:pic>
      <p:sp>
        <p:nvSpPr>
          <p:cNvPr id="7" name="Text 3"/>
          <p:cNvSpPr/>
          <p:nvPr/>
        </p:nvSpPr>
        <p:spPr>
          <a:xfrm>
            <a:off x="1039390" y="6142930"/>
            <a:ext cx="10984134" cy="158353"/>
          </a:xfrm>
          <a:prstGeom prst="rect">
            <a:avLst/>
          </a:prstGeom>
          <a:noFill/>
          <a:ln/>
        </p:spPr>
        <p:txBody>
          <a:bodyPr wrap="none" lIns="0" tIns="0" rIns="0" bIns="0" rtlCol="0" anchor="t"/>
          <a:lstStyle/>
          <a:p>
            <a:pPr marL="0" indent="0" algn="l">
              <a:lnSpc>
                <a:spcPct val="114000"/>
              </a:lnSpc>
              <a:buNone/>
            </a:pPr>
            <a:r>
              <a:rPr lang="ja-JP" altLang="en-US" sz="900" dirty="0">
                <a:solidFill>
                  <a:srgbClr val="000000"/>
                </a:solidFill>
                <a:latin typeface="Roboto" pitchFamily="34" charset="0"/>
                <a:ea typeface="Roboto" pitchFamily="34" charset="-122"/>
                <a:cs typeface="Roboto" pitchFamily="34" charset="-120"/>
              </a:rPr>
              <a:t>※ これはGAIAの地域づくりの考え方を整理した概念モデルであり、統計的な因果関係を示す図ではない。</a:t>
            </a:r>
            <a:endParaRPr lang="ja-JP"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661475" y="478135"/>
            <a:ext cx="10868745" cy="439241"/>
          </a:xfrm>
          <a:prstGeom prst="rect">
            <a:avLst/>
          </a:prstGeom>
          <a:noFill/>
          <a:ln/>
        </p:spPr>
        <p:txBody>
          <a:bodyPr wrap="none" lIns="0" tIns="0" rIns="0" bIns="0" rtlCol="0" anchor="t"/>
          <a:lstStyle/>
          <a:p>
            <a:pPr marL="0" indent="0" algn="l">
              <a:lnSpc>
                <a:spcPct val="104000"/>
              </a:lnSpc>
              <a:buNone/>
            </a:pPr>
            <a:r>
              <a:rPr lang="ja-JP" altLang="en-US" sz="2750" dirty="0">
                <a:solidFill>
                  <a:srgbClr val="1B1B27"/>
                </a:solidFill>
                <a:latin typeface="Raleway" pitchFamily="34" charset="0"/>
                <a:ea typeface="Raleway" pitchFamily="34" charset="-122"/>
                <a:cs typeface="Raleway" pitchFamily="34" charset="-120"/>
              </a:rPr>
              <a:t>世界のADと蔵王ODが向かう方向</a:t>
            </a:r>
            <a:endParaRPr lang="ja-JP" sz="2750" dirty="0"/>
          </a:p>
        </p:txBody>
      </p:sp>
      <p:sp>
        <p:nvSpPr>
          <p:cNvPr id="3" name="Text 1"/>
          <p:cNvSpPr/>
          <p:nvPr/>
        </p:nvSpPr>
        <p:spPr>
          <a:xfrm>
            <a:off x="661475" y="1156295"/>
            <a:ext cx="11478330" cy="208062"/>
          </a:xfrm>
          <a:prstGeom prst="rect">
            <a:avLst/>
          </a:prstGeom>
          <a:noFill/>
          <a:ln/>
        </p:spPr>
        <p:txBody>
          <a:bodyPr wrap="none" lIns="0" tIns="0" rIns="0" bIns="0" rtlCol="0" anchor="t"/>
          <a:lstStyle/>
          <a:p>
            <a:pPr marL="0" indent="0" algn="l">
              <a:lnSpc>
                <a:spcPct val="123000"/>
              </a:lnSpc>
              <a:buNone/>
            </a:pPr>
            <a:r>
              <a:rPr lang="ja-JP" altLang="en-US" sz="1100" dirty="0">
                <a:solidFill>
                  <a:srgbClr val="3C3939"/>
                </a:solidFill>
                <a:latin typeface="Roboto" pitchFamily="34" charset="0"/>
                <a:ea typeface="Roboto" pitchFamily="34" charset="-122"/>
                <a:cs typeface="Roboto" pitchFamily="34" charset="-120"/>
              </a:rPr>
              <a:t>世界のADと蔵王の取り組みは同一ではない。しかし「宿泊を目的ではなく、地域を持続させるための手段として使う」という方向には大きな共通性がある。</a:t>
            </a:r>
            <a:endParaRPr lang="ja-JP" sz="1100" dirty="0"/>
          </a:p>
        </p:txBody>
      </p:sp>
      <p:sp>
        <p:nvSpPr>
          <p:cNvPr id="4" name="Shape 2"/>
          <p:cNvSpPr/>
          <p:nvPr/>
        </p:nvSpPr>
        <p:spPr>
          <a:xfrm>
            <a:off x="661475" y="1633041"/>
            <a:ext cx="1502928" cy="213717"/>
          </a:xfrm>
          <a:prstGeom prst="roundRect">
            <a:avLst>
              <a:gd name="adj" fmla="val 22102"/>
            </a:avLst>
          </a:prstGeom>
          <a:noFill/>
          <a:ln w="6350">
            <a:solidFill>
              <a:srgbClr val="1B1B27"/>
            </a:solidFill>
            <a:prstDash val="solid"/>
          </a:ln>
        </p:spPr>
        <p:txBody>
          <a:bodyPr/>
          <a:lstStyle/>
          <a:p>
            <a:endParaRPr lang="ja-JP" altLang="en-US"/>
          </a:p>
        </p:txBody>
      </p:sp>
      <p:sp>
        <p:nvSpPr>
          <p:cNvPr id="5" name="Text 3"/>
          <p:cNvSpPr/>
          <p:nvPr/>
        </p:nvSpPr>
        <p:spPr>
          <a:xfrm>
            <a:off x="745809" y="1675209"/>
            <a:ext cx="1943845" cy="129381"/>
          </a:xfrm>
          <a:prstGeom prst="rect">
            <a:avLst/>
          </a:prstGeom>
          <a:noFill/>
          <a:ln/>
        </p:spPr>
        <p:txBody>
          <a:bodyPr wrap="none" lIns="0" tIns="0" rIns="0" bIns="0" rtlCol="0" anchor="t"/>
          <a:lstStyle/>
          <a:p>
            <a:pPr marL="0" indent="0" algn="l">
              <a:lnSpc>
                <a:spcPct val="96000"/>
              </a:lnSpc>
              <a:buNone/>
            </a:pPr>
            <a:r>
              <a:rPr lang="ja-JP" altLang="en-US" sz="850" dirty="0">
                <a:solidFill>
                  <a:srgbClr val="1B1B27"/>
                </a:solidFill>
                <a:latin typeface="Roboto" pitchFamily="34" charset="0"/>
                <a:ea typeface="Roboto" pitchFamily="34" charset="-122"/>
                <a:cs typeface="Roboto" pitchFamily="34" charset="-120"/>
              </a:rPr>
              <a:t>世界のAD（ADI調査より）</a:t>
            </a:r>
            <a:endParaRPr lang="ja-JP" sz="850" dirty="0"/>
          </a:p>
        </p:txBody>
      </p:sp>
      <p:sp>
        <p:nvSpPr>
          <p:cNvPr id="6" name="Text 4"/>
          <p:cNvSpPr/>
          <p:nvPr/>
        </p:nvSpPr>
        <p:spPr>
          <a:xfrm>
            <a:off x="661475" y="1894483"/>
            <a:ext cx="5262927" cy="219571"/>
          </a:xfrm>
          <a:prstGeom prst="rect">
            <a:avLst/>
          </a:prstGeom>
          <a:noFill/>
          <a:ln/>
        </p:spPr>
        <p:txBody>
          <a:bodyPr wrap="none" lIns="0" tIns="0" rIns="0" bIns="0" rtlCol="0" anchor="t"/>
          <a:lstStyle/>
          <a:p>
            <a:pPr marL="0" indent="0" algn="l">
              <a:lnSpc>
                <a:spcPct val="104000"/>
              </a:lnSpc>
              <a:buNone/>
            </a:pPr>
            <a:r>
              <a:rPr lang="ja-JP" altLang="en-US" sz="1350" dirty="0">
                <a:solidFill>
                  <a:srgbClr val="1B1B27"/>
                </a:solidFill>
                <a:latin typeface="Raleway" pitchFamily="34" charset="0"/>
                <a:ea typeface="Raleway" pitchFamily="34" charset="-122"/>
                <a:cs typeface="Raleway" pitchFamily="34" charset="-120"/>
              </a:rPr>
              <a:t>地域再生の連鎖</a:t>
            </a:r>
            <a:endParaRPr lang="ja-JP" sz="1350" dirty="0"/>
          </a:p>
        </p:txBody>
      </p:sp>
      <p:sp>
        <p:nvSpPr>
          <p:cNvPr id="7" name="Shape 5"/>
          <p:cNvSpPr/>
          <p:nvPr/>
        </p:nvSpPr>
        <p:spPr>
          <a:xfrm>
            <a:off x="3283364" y="2248396"/>
            <a:ext cx="19050" cy="3386038"/>
          </a:xfrm>
          <a:prstGeom prst="roundRect">
            <a:avLst>
              <a:gd name="adj" fmla="val 49999"/>
            </a:avLst>
          </a:prstGeom>
          <a:solidFill>
            <a:srgbClr val="C7C7D0"/>
          </a:solidFill>
          <a:ln/>
        </p:spPr>
        <p:txBody>
          <a:bodyPr/>
          <a:lstStyle/>
          <a:p>
            <a:endParaRPr lang="ja-JP" altLang="en-US"/>
          </a:p>
        </p:txBody>
      </p:sp>
      <p:sp>
        <p:nvSpPr>
          <p:cNvPr id="8" name="Shape 6"/>
          <p:cNvSpPr/>
          <p:nvPr/>
        </p:nvSpPr>
        <p:spPr>
          <a:xfrm>
            <a:off x="3030859" y="2397026"/>
            <a:ext cx="281080" cy="19050"/>
          </a:xfrm>
          <a:prstGeom prst="roundRect">
            <a:avLst>
              <a:gd name="adj" fmla="val 49999"/>
            </a:avLst>
          </a:prstGeom>
          <a:solidFill>
            <a:srgbClr val="C7C7D0"/>
          </a:solidFill>
          <a:ln/>
        </p:spPr>
        <p:txBody>
          <a:bodyPr/>
          <a:lstStyle/>
          <a:p>
            <a:endParaRPr lang="ja-JP" altLang="en-US"/>
          </a:p>
        </p:txBody>
      </p:sp>
      <p:sp>
        <p:nvSpPr>
          <p:cNvPr id="9" name="Shape 7"/>
          <p:cNvSpPr/>
          <p:nvPr/>
        </p:nvSpPr>
        <p:spPr>
          <a:xfrm>
            <a:off x="3240205" y="2353866"/>
            <a:ext cx="105368" cy="105370"/>
          </a:xfrm>
          <a:prstGeom prst="ellipse">
            <a:avLst/>
          </a:prstGeom>
          <a:solidFill>
            <a:srgbClr val="1B1B27"/>
          </a:solidFill>
          <a:ln/>
        </p:spPr>
        <p:txBody>
          <a:bodyPr/>
          <a:lstStyle/>
          <a:p>
            <a:endParaRPr lang="ja-JP" altLang="en-US"/>
          </a:p>
        </p:txBody>
      </p:sp>
      <p:sp>
        <p:nvSpPr>
          <p:cNvPr id="10" name="Text 8"/>
          <p:cNvSpPr/>
          <p:nvPr/>
        </p:nvSpPr>
        <p:spPr>
          <a:xfrm>
            <a:off x="661475" y="2296716"/>
            <a:ext cx="2069155" cy="219571"/>
          </a:xfrm>
          <a:prstGeom prst="rect">
            <a:avLst/>
          </a:prstGeom>
          <a:noFill/>
          <a:ln/>
        </p:spPr>
        <p:txBody>
          <a:bodyPr wrap="none" lIns="0" tIns="0" rIns="0" bIns="0" rtlCol="0" anchor="t"/>
          <a:lstStyle/>
          <a:p>
            <a:pPr marL="0" indent="0" algn="r">
              <a:lnSpc>
                <a:spcPct val="104000"/>
              </a:lnSpc>
              <a:buNone/>
            </a:pPr>
            <a:r>
              <a:rPr lang="zh-CN" altLang="en-US" sz="1350" dirty="0">
                <a:solidFill>
                  <a:srgbClr val="3C3939"/>
                </a:solidFill>
                <a:latin typeface="Raleway" pitchFamily="34" charset="0"/>
                <a:ea typeface="Raleway" pitchFamily="34" charset="-122"/>
                <a:cs typeface="Raleway" pitchFamily="34" charset="-120"/>
              </a:rPr>
              <a:t>宿泊</a:t>
            </a:r>
            <a:endParaRPr lang="zh-CN" sz="1350" dirty="0"/>
          </a:p>
        </p:txBody>
      </p:sp>
      <p:sp>
        <p:nvSpPr>
          <p:cNvPr id="11" name="Text 9"/>
          <p:cNvSpPr/>
          <p:nvPr/>
        </p:nvSpPr>
        <p:spPr>
          <a:xfrm>
            <a:off x="661475" y="2635746"/>
            <a:ext cx="2069155" cy="208062"/>
          </a:xfrm>
          <a:prstGeom prst="rect">
            <a:avLst/>
          </a:prstGeom>
          <a:noFill/>
          <a:ln/>
        </p:spPr>
        <p:txBody>
          <a:bodyPr wrap="none" lIns="0" tIns="0" rIns="0" bIns="0" rtlCol="0" anchor="t"/>
          <a:lstStyle/>
          <a:p>
            <a:pPr marL="0" indent="0" algn="r">
              <a:lnSpc>
                <a:spcPct val="123000"/>
              </a:lnSpc>
              <a:buNone/>
            </a:pPr>
            <a:r>
              <a:rPr lang="ja-JP" altLang="en-US" sz="1100" dirty="0">
                <a:solidFill>
                  <a:srgbClr val="3C3939"/>
                </a:solidFill>
                <a:latin typeface="Roboto" pitchFamily="34" charset="0"/>
                <a:ea typeface="Roboto" pitchFamily="34" charset="-122"/>
                <a:cs typeface="Roboto" pitchFamily="34" charset="-120"/>
              </a:rPr>
              <a:t>既存建築を活用した分散型宿泊</a:t>
            </a:r>
            <a:endParaRPr lang="ja-JP" sz="1100" dirty="0"/>
          </a:p>
        </p:txBody>
      </p:sp>
      <p:sp>
        <p:nvSpPr>
          <p:cNvPr id="12" name="Shape 10"/>
          <p:cNvSpPr/>
          <p:nvPr/>
        </p:nvSpPr>
        <p:spPr>
          <a:xfrm>
            <a:off x="3273839" y="3198217"/>
            <a:ext cx="281080" cy="19050"/>
          </a:xfrm>
          <a:prstGeom prst="roundRect">
            <a:avLst>
              <a:gd name="adj" fmla="val 49999"/>
            </a:avLst>
          </a:prstGeom>
          <a:solidFill>
            <a:srgbClr val="C7C7D0"/>
          </a:solidFill>
          <a:ln/>
        </p:spPr>
        <p:txBody>
          <a:bodyPr/>
          <a:lstStyle/>
          <a:p>
            <a:endParaRPr lang="ja-JP" altLang="en-US"/>
          </a:p>
        </p:txBody>
      </p:sp>
      <p:sp>
        <p:nvSpPr>
          <p:cNvPr id="13" name="Shape 11"/>
          <p:cNvSpPr/>
          <p:nvPr/>
        </p:nvSpPr>
        <p:spPr>
          <a:xfrm>
            <a:off x="3240205" y="3155057"/>
            <a:ext cx="105368" cy="105370"/>
          </a:xfrm>
          <a:prstGeom prst="ellipse">
            <a:avLst/>
          </a:prstGeom>
          <a:solidFill>
            <a:srgbClr val="1B1B27"/>
          </a:solidFill>
          <a:ln/>
        </p:spPr>
        <p:txBody>
          <a:bodyPr/>
          <a:lstStyle/>
          <a:p>
            <a:endParaRPr lang="ja-JP" altLang="en-US"/>
          </a:p>
        </p:txBody>
      </p:sp>
      <p:sp>
        <p:nvSpPr>
          <p:cNvPr id="14" name="Text 12"/>
          <p:cNvSpPr/>
          <p:nvPr/>
        </p:nvSpPr>
        <p:spPr>
          <a:xfrm>
            <a:off x="3855147" y="3097907"/>
            <a:ext cx="2069254" cy="219571"/>
          </a:xfrm>
          <a:prstGeom prst="rect">
            <a:avLst/>
          </a:prstGeom>
          <a:noFill/>
          <a:ln/>
        </p:spPr>
        <p:txBody>
          <a:bodyPr wrap="none" lIns="0" tIns="0" rIns="0" bIns="0" rtlCol="0" anchor="t"/>
          <a:lstStyle/>
          <a:p>
            <a:pPr marL="0" indent="0" algn="l">
              <a:lnSpc>
                <a:spcPct val="104000"/>
              </a:lnSpc>
              <a:buNone/>
            </a:pPr>
            <a:r>
              <a:rPr lang="zh-CN" altLang="en-US" sz="1350" dirty="0">
                <a:solidFill>
                  <a:srgbClr val="3C3939"/>
                </a:solidFill>
                <a:latin typeface="Raleway" pitchFamily="34" charset="0"/>
                <a:ea typeface="Raleway" pitchFamily="34" charset="-122"/>
                <a:cs typeface="Raleway" pitchFamily="34" charset="-120"/>
              </a:rPr>
              <a:t>地域消費</a:t>
            </a:r>
            <a:endParaRPr lang="zh-CN" sz="1350" dirty="0"/>
          </a:p>
        </p:txBody>
      </p:sp>
      <p:sp>
        <p:nvSpPr>
          <p:cNvPr id="15" name="Text 13"/>
          <p:cNvSpPr/>
          <p:nvPr/>
        </p:nvSpPr>
        <p:spPr>
          <a:xfrm>
            <a:off x="3855147" y="3436938"/>
            <a:ext cx="2069254" cy="208062"/>
          </a:xfrm>
          <a:prstGeom prst="rect">
            <a:avLst/>
          </a:prstGeom>
          <a:noFill/>
          <a:ln/>
        </p:spPr>
        <p:txBody>
          <a:bodyPr wrap="none" lIns="0" tIns="0" rIns="0" bIns="0" rtlCol="0" anchor="t"/>
          <a:lstStyle/>
          <a:p>
            <a:pPr marL="0" indent="0" algn="l">
              <a:lnSpc>
                <a:spcPct val="123000"/>
              </a:lnSpc>
              <a:buNone/>
            </a:pPr>
            <a:r>
              <a:rPr lang="ja-JP" altLang="en-US" sz="1100" dirty="0">
                <a:solidFill>
                  <a:srgbClr val="3C3939"/>
                </a:solidFill>
                <a:latin typeface="Roboto" pitchFamily="34" charset="0"/>
                <a:ea typeface="Roboto" pitchFamily="34" charset="-122"/>
                <a:cs typeface="Roboto" pitchFamily="34" charset="-120"/>
              </a:rPr>
              <a:t>宿泊者が地域へ出て消費する</a:t>
            </a:r>
            <a:endParaRPr lang="ja-JP" sz="1100" dirty="0"/>
          </a:p>
        </p:txBody>
      </p:sp>
      <p:sp>
        <p:nvSpPr>
          <p:cNvPr id="16" name="Shape 14"/>
          <p:cNvSpPr/>
          <p:nvPr/>
        </p:nvSpPr>
        <p:spPr>
          <a:xfrm>
            <a:off x="3030859" y="3904159"/>
            <a:ext cx="281080" cy="19050"/>
          </a:xfrm>
          <a:prstGeom prst="roundRect">
            <a:avLst>
              <a:gd name="adj" fmla="val 49999"/>
            </a:avLst>
          </a:prstGeom>
          <a:solidFill>
            <a:srgbClr val="C7C7D0"/>
          </a:solidFill>
          <a:ln/>
        </p:spPr>
        <p:txBody>
          <a:bodyPr/>
          <a:lstStyle/>
          <a:p>
            <a:endParaRPr lang="ja-JP" altLang="en-US"/>
          </a:p>
        </p:txBody>
      </p:sp>
      <p:sp>
        <p:nvSpPr>
          <p:cNvPr id="17" name="Shape 15"/>
          <p:cNvSpPr/>
          <p:nvPr/>
        </p:nvSpPr>
        <p:spPr>
          <a:xfrm>
            <a:off x="3240205" y="3860998"/>
            <a:ext cx="105368" cy="105370"/>
          </a:xfrm>
          <a:prstGeom prst="ellipse">
            <a:avLst/>
          </a:prstGeom>
          <a:solidFill>
            <a:srgbClr val="1B1B27"/>
          </a:solidFill>
          <a:ln/>
        </p:spPr>
        <p:txBody>
          <a:bodyPr/>
          <a:lstStyle/>
          <a:p>
            <a:endParaRPr lang="ja-JP" altLang="en-US"/>
          </a:p>
        </p:txBody>
      </p:sp>
      <p:sp>
        <p:nvSpPr>
          <p:cNvPr id="18" name="Text 16"/>
          <p:cNvSpPr/>
          <p:nvPr/>
        </p:nvSpPr>
        <p:spPr>
          <a:xfrm>
            <a:off x="661475" y="3803848"/>
            <a:ext cx="2069155" cy="219571"/>
          </a:xfrm>
          <a:prstGeom prst="rect">
            <a:avLst/>
          </a:prstGeom>
          <a:noFill/>
          <a:ln/>
        </p:spPr>
        <p:txBody>
          <a:bodyPr wrap="none" lIns="0" tIns="0" rIns="0" bIns="0" rtlCol="0" anchor="t"/>
          <a:lstStyle/>
          <a:p>
            <a:pPr marL="0" indent="0" algn="r">
              <a:lnSpc>
                <a:spcPct val="104000"/>
              </a:lnSpc>
              <a:buNone/>
            </a:pPr>
            <a:r>
              <a:rPr lang="zh-CN" altLang="en-US" sz="1350" dirty="0">
                <a:solidFill>
                  <a:srgbClr val="3C3939"/>
                </a:solidFill>
                <a:latin typeface="Raleway" pitchFamily="34" charset="0"/>
                <a:ea typeface="Raleway" pitchFamily="34" charset="-122"/>
                <a:cs typeface="Raleway" pitchFamily="34" charset="-120"/>
              </a:rPr>
              <a:t>雇用・新規事業</a:t>
            </a:r>
            <a:endParaRPr lang="zh-CN" sz="1350" dirty="0"/>
          </a:p>
        </p:txBody>
      </p:sp>
      <p:sp>
        <p:nvSpPr>
          <p:cNvPr id="19" name="Text 17"/>
          <p:cNvSpPr/>
          <p:nvPr/>
        </p:nvSpPr>
        <p:spPr>
          <a:xfrm>
            <a:off x="661475" y="4142879"/>
            <a:ext cx="2069155" cy="416123"/>
          </a:xfrm>
          <a:prstGeom prst="rect">
            <a:avLst/>
          </a:prstGeom>
          <a:noFill/>
          <a:ln/>
        </p:spPr>
        <p:txBody>
          <a:bodyPr wrap="square" lIns="0" tIns="0" rIns="0" bIns="0" rtlCol="0" anchor="t">
            <a:normAutofit/>
          </a:bodyPr>
          <a:lstStyle/>
          <a:p>
            <a:pPr marL="0" indent="0" algn="r">
              <a:lnSpc>
                <a:spcPct val="123000"/>
              </a:lnSpc>
              <a:buNone/>
            </a:pPr>
            <a:r>
              <a:rPr lang="ja-JP" altLang="en-US" sz="1100" dirty="0">
                <a:solidFill>
                  <a:srgbClr val="3C3939"/>
                </a:solidFill>
                <a:latin typeface="Roboto" pitchFamily="34" charset="0"/>
                <a:ea typeface="Roboto" pitchFamily="34" charset="-122"/>
                <a:cs typeface="Roboto" pitchFamily="34" charset="-120"/>
              </a:rPr>
              <a:t>84%の集落で新規事業誕生が報告</a:t>
            </a:r>
            <a:endParaRPr lang="ja-JP" sz="1100" dirty="0"/>
          </a:p>
        </p:txBody>
      </p:sp>
      <p:sp>
        <p:nvSpPr>
          <p:cNvPr id="20" name="Shape 18"/>
          <p:cNvSpPr/>
          <p:nvPr/>
        </p:nvSpPr>
        <p:spPr>
          <a:xfrm>
            <a:off x="3273839" y="4610100"/>
            <a:ext cx="281080" cy="19050"/>
          </a:xfrm>
          <a:prstGeom prst="roundRect">
            <a:avLst>
              <a:gd name="adj" fmla="val 49999"/>
            </a:avLst>
          </a:prstGeom>
          <a:solidFill>
            <a:srgbClr val="C7C7D0"/>
          </a:solidFill>
          <a:ln/>
        </p:spPr>
        <p:txBody>
          <a:bodyPr/>
          <a:lstStyle/>
          <a:p>
            <a:endParaRPr lang="ja-JP" altLang="en-US"/>
          </a:p>
        </p:txBody>
      </p:sp>
      <p:sp>
        <p:nvSpPr>
          <p:cNvPr id="21" name="Shape 19"/>
          <p:cNvSpPr/>
          <p:nvPr/>
        </p:nvSpPr>
        <p:spPr>
          <a:xfrm>
            <a:off x="3240205" y="4566940"/>
            <a:ext cx="105368" cy="105370"/>
          </a:xfrm>
          <a:prstGeom prst="ellipse">
            <a:avLst/>
          </a:prstGeom>
          <a:solidFill>
            <a:srgbClr val="1B1B27"/>
          </a:solidFill>
          <a:ln/>
        </p:spPr>
        <p:txBody>
          <a:bodyPr/>
          <a:lstStyle/>
          <a:p>
            <a:endParaRPr lang="ja-JP" altLang="en-US"/>
          </a:p>
        </p:txBody>
      </p:sp>
      <p:sp>
        <p:nvSpPr>
          <p:cNvPr id="22" name="Text 20"/>
          <p:cNvSpPr/>
          <p:nvPr/>
        </p:nvSpPr>
        <p:spPr>
          <a:xfrm>
            <a:off x="3855147" y="4509790"/>
            <a:ext cx="2069254" cy="219571"/>
          </a:xfrm>
          <a:prstGeom prst="rect">
            <a:avLst/>
          </a:prstGeom>
          <a:noFill/>
          <a:ln/>
        </p:spPr>
        <p:txBody>
          <a:bodyPr wrap="none" lIns="0" tIns="0" rIns="0" bIns="0" rtlCol="0" anchor="t"/>
          <a:lstStyle/>
          <a:p>
            <a:pPr marL="0" indent="0" algn="l">
              <a:lnSpc>
                <a:spcPct val="104000"/>
              </a:lnSpc>
              <a:buNone/>
            </a:pPr>
            <a:r>
              <a:rPr lang="zh-CN" altLang="en-US" sz="1350" dirty="0">
                <a:solidFill>
                  <a:srgbClr val="3C3939"/>
                </a:solidFill>
                <a:latin typeface="Raleway" pitchFamily="34" charset="0"/>
                <a:ea typeface="Raleway" pitchFamily="34" charset="-122"/>
                <a:cs typeface="Raleway" pitchFamily="34" charset="-120"/>
              </a:rPr>
              <a:t>住宅再生・新住民</a:t>
            </a:r>
            <a:endParaRPr lang="zh-CN" sz="1350" dirty="0"/>
          </a:p>
        </p:txBody>
      </p:sp>
      <p:sp>
        <p:nvSpPr>
          <p:cNvPr id="23" name="Text 21"/>
          <p:cNvSpPr/>
          <p:nvPr/>
        </p:nvSpPr>
        <p:spPr>
          <a:xfrm>
            <a:off x="3855147" y="4848820"/>
            <a:ext cx="2069254" cy="416123"/>
          </a:xfrm>
          <a:prstGeom prst="rect">
            <a:avLst/>
          </a:prstGeom>
          <a:noFill/>
          <a:ln/>
        </p:spPr>
        <p:txBody>
          <a:bodyPr wrap="square" lIns="0" tIns="0" rIns="0" bIns="0" rtlCol="0" anchor="t">
            <a:normAutofit/>
          </a:bodyPr>
          <a:lstStyle/>
          <a:p>
            <a:pPr marL="0" indent="0" algn="l">
              <a:lnSpc>
                <a:spcPct val="123000"/>
              </a:lnSpc>
              <a:buNone/>
            </a:pPr>
            <a:r>
              <a:rPr lang="ja-JP" altLang="en-US" sz="1100" dirty="0">
                <a:solidFill>
                  <a:srgbClr val="3C3939"/>
                </a:solidFill>
                <a:latin typeface="Roboto" pitchFamily="34" charset="0"/>
                <a:ea typeface="Roboto" pitchFamily="34" charset="-122"/>
                <a:cs typeface="Roboto" pitchFamily="34" charset="-120"/>
              </a:rPr>
              <a:t>71%で住宅再生、77%で新住民流入が報告</a:t>
            </a:r>
            <a:endParaRPr lang="ja-JP" sz="1100" dirty="0"/>
          </a:p>
        </p:txBody>
      </p:sp>
      <p:sp>
        <p:nvSpPr>
          <p:cNvPr id="24" name="Shape 22"/>
          <p:cNvSpPr/>
          <p:nvPr/>
        </p:nvSpPr>
        <p:spPr>
          <a:xfrm>
            <a:off x="6172442" y="1498699"/>
            <a:ext cx="5465328" cy="4270077"/>
          </a:xfrm>
          <a:prstGeom prst="roundRect">
            <a:avLst>
              <a:gd name="adj" fmla="val 2370"/>
            </a:avLst>
          </a:prstGeom>
          <a:solidFill>
            <a:srgbClr val="1B1B27">
              <a:alpha val="95000"/>
            </a:srgbClr>
          </a:solidFill>
          <a:ln/>
        </p:spPr>
        <p:txBody>
          <a:bodyPr/>
          <a:lstStyle/>
          <a:p>
            <a:endParaRPr lang="ja-JP" altLang="en-US"/>
          </a:p>
        </p:txBody>
      </p:sp>
      <p:sp>
        <p:nvSpPr>
          <p:cNvPr id="25" name="Shape 23"/>
          <p:cNvSpPr/>
          <p:nvPr/>
        </p:nvSpPr>
        <p:spPr>
          <a:xfrm>
            <a:off x="6312933" y="1633041"/>
            <a:ext cx="1586369" cy="213717"/>
          </a:xfrm>
          <a:prstGeom prst="roundRect">
            <a:avLst>
              <a:gd name="adj" fmla="val 22102"/>
            </a:avLst>
          </a:prstGeom>
          <a:solidFill>
            <a:srgbClr val="1F1F2D"/>
          </a:solidFill>
          <a:ln/>
        </p:spPr>
        <p:txBody>
          <a:bodyPr/>
          <a:lstStyle/>
          <a:p>
            <a:endParaRPr lang="ja-JP" altLang="en-US"/>
          </a:p>
        </p:txBody>
      </p:sp>
      <p:sp>
        <p:nvSpPr>
          <p:cNvPr id="26" name="Text 24"/>
          <p:cNvSpPr/>
          <p:nvPr/>
        </p:nvSpPr>
        <p:spPr>
          <a:xfrm>
            <a:off x="6397267" y="1675209"/>
            <a:ext cx="2027286" cy="129381"/>
          </a:xfrm>
          <a:prstGeom prst="rect">
            <a:avLst/>
          </a:prstGeom>
          <a:noFill/>
          <a:ln/>
        </p:spPr>
        <p:txBody>
          <a:bodyPr wrap="none" lIns="0" tIns="0" rIns="0" bIns="0" rtlCol="0" anchor="t"/>
          <a:lstStyle/>
          <a:p>
            <a:pPr marL="0" indent="0" algn="l">
              <a:lnSpc>
                <a:spcPct val="96000"/>
              </a:lnSpc>
              <a:buNone/>
            </a:pPr>
            <a:r>
              <a:rPr lang="ja-JP" altLang="en-US" sz="850" dirty="0">
                <a:solidFill>
                  <a:srgbClr val="3C3939"/>
                </a:solidFill>
                <a:latin typeface="Roboto" pitchFamily="34" charset="0"/>
                <a:ea typeface="Roboto" pitchFamily="34" charset="-122"/>
                <a:cs typeface="Roboto" pitchFamily="34" charset="-120"/>
              </a:rPr>
              <a:t>蔵王OD（GAIAの取り組み）</a:t>
            </a:r>
            <a:endParaRPr lang="ja-JP" sz="850" dirty="0"/>
          </a:p>
        </p:txBody>
      </p:sp>
      <p:sp>
        <p:nvSpPr>
          <p:cNvPr id="27" name="Text 25"/>
          <p:cNvSpPr/>
          <p:nvPr/>
        </p:nvSpPr>
        <p:spPr>
          <a:xfrm>
            <a:off x="6312933" y="1894483"/>
            <a:ext cx="5184348" cy="219571"/>
          </a:xfrm>
          <a:prstGeom prst="rect">
            <a:avLst/>
          </a:prstGeom>
          <a:noFill/>
          <a:ln/>
        </p:spPr>
        <p:txBody>
          <a:bodyPr wrap="none" lIns="0" tIns="0" rIns="0" bIns="0" rtlCol="0" anchor="t"/>
          <a:lstStyle/>
          <a:p>
            <a:pPr marL="0" indent="0" algn="l">
              <a:lnSpc>
                <a:spcPct val="104000"/>
              </a:lnSpc>
              <a:buNone/>
            </a:pPr>
            <a:r>
              <a:rPr lang="ja-JP" altLang="en-US" sz="1350" dirty="0">
                <a:solidFill>
                  <a:srgbClr val="FFFFFF"/>
                </a:solidFill>
                <a:latin typeface="Raleway" pitchFamily="34" charset="0"/>
                <a:ea typeface="Raleway" pitchFamily="34" charset="-122"/>
                <a:cs typeface="Raleway" pitchFamily="34" charset="-120"/>
              </a:rPr>
              <a:t>地域システムの深化</a:t>
            </a:r>
            <a:endParaRPr lang="ja-JP" sz="1350" dirty="0"/>
          </a:p>
        </p:txBody>
      </p:sp>
      <p:sp>
        <p:nvSpPr>
          <p:cNvPr id="28" name="Shape 26"/>
          <p:cNvSpPr/>
          <p:nvPr/>
        </p:nvSpPr>
        <p:spPr>
          <a:xfrm>
            <a:off x="8895532" y="2248396"/>
            <a:ext cx="19050" cy="3386038"/>
          </a:xfrm>
          <a:prstGeom prst="roundRect">
            <a:avLst>
              <a:gd name="adj" fmla="val 49999"/>
            </a:avLst>
          </a:prstGeom>
          <a:solidFill>
            <a:srgbClr val="C7C7D0"/>
          </a:solidFill>
          <a:ln/>
        </p:spPr>
        <p:txBody>
          <a:bodyPr/>
          <a:lstStyle/>
          <a:p>
            <a:endParaRPr lang="ja-JP" altLang="en-US"/>
          </a:p>
        </p:txBody>
      </p:sp>
      <p:sp>
        <p:nvSpPr>
          <p:cNvPr id="29" name="Shape 27"/>
          <p:cNvSpPr/>
          <p:nvPr/>
        </p:nvSpPr>
        <p:spPr>
          <a:xfrm>
            <a:off x="8643027" y="2397026"/>
            <a:ext cx="281080" cy="19050"/>
          </a:xfrm>
          <a:prstGeom prst="roundRect">
            <a:avLst>
              <a:gd name="adj" fmla="val 49999"/>
            </a:avLst>
          </a:prstGeom>
          <a:solidFill>
            <a:srgbClr val="C7C7D0"/>
          </a:solidFill>
          <a:ln/>
        </p:spPr>
        <p:txBody>
          <a:bodyPr/>
          <a:lstStyle/>
          <a:p>
            <a:endParaRPr lang="ja-JP" altLang="en-US"/>
          </a:p>
        </p:txBody>
      </p:sp>
      <p:sp>
        <p:nvSpPr>
          <p:cNvPr id="30" name="Shape 28"/>
          <p:cNvSpPr/>
          <p:nvPr/>
        </p:nvSpPr>
        <p:spPr>
          <a:xfrm>
            <a:off x="8852373" y="2353866"/>
            <a:ext cx="105368" cy="105370"/>
          </a:xfrm>
          <a:prstGeom prst="ellipse">
            <a:avLst/>
          </a:prstGeom>
          <a:solidFill>
            <a:srgbClr val="1B1B27"/>
          </a:solidFill>
          <a:ln/>
        </p:spPr>
        <p:txBody>
          <a:bodyPr/>
          <a:lstStyle/>
          <a:p>
            <a:endParaRPr lang="ja-JP" altLang="en-US"/>
          </a:p>
        </p:txBody>
      </p:sp>
      <p:sp>
        <p:nvSpPr>
          <p:cNvPr id="31" name="Text 29"/>
          <p:cNvSpPr/>
          <p:nvPr/>
        </p:nvSpPr>
        <p:spPr>
          <a:xfrm>
            <a:off x="6312933" y="2296716"/>
            <a:ext cx="2029866" cy="219571"/>
          </a:xfrm>
          <a:prstGeom prst="rect">
            <a:avLst/>
          </a:prstGeom>
          <a:noFill/>
          <a:ln/>
        </p:spPr>
        <p:txBody>
          <a:bodyPr wrap="none" lIns="0" tIns="0" rIns="0" bIns="0" rtlCol="0" anchor="t"/>
          <a:lstStyle/>
          <a:p>
            <a:pPr marL="0" indent="0" algn="r">
              <a:lnSpc>
                <a:spcPct val="104000"/>
              </a:lnSpc>
              <a:buNone/>
            </a:pPr>
            <a:r>
              <a:rPr lang="zh-CN" altLang="en-US" sz="1350" dirty="0">
                <a:solidFill>
                  <a:srgbClr val="FFFFFF"/>
                </a:solidFill>
                <a:latin typeface="Raleway" pitchFamily="34" charset="0"/>
                <a:ea typeface="Raleway" pitchFamily="34" charset="-122"/>
                <a:cs typeface="Raleway" pitchFamily="34" charset="-120"/>
              </a:rPr>
              <a:t>宿泊</a:t>
            </a:r>
            <a:endParaRPr lang="zh-CN" sz="1350" dirty="0"/>
          </a:p>
        </p:txBody>
      </p:sp>
      <p:sp>
        <p:nvSpPr>
          <p:cNvPr id="32" name="Text 30"/>
          <p:cNvSpPr/>
          <p:nvPr/>
        </p:nvSpPr>
        <p:spPr>
          <a:xfrm>
            <a:off x="6312933" y="2635746"/>
            <a:ext cx="2029866" cy="416123"/>
          </a:xfrm>
          <a:prstGeom prst="rect">
            <a:avLst/>
          </a:prstGeom>
          <a:noFill/>
          <a:ln/>
        </p:spPr>
        <p:txBody>
          <a:bodyPr wrap="square" lIns="0" tIns="0" rIns="0" bIns="0" rtlCol="0" anchor="t">
            <a:normAutofit/>
          </a:bodyPr>
          <a:lstStyle/>
          <a:p>
            <a:pPr marL="0" indent="0" algn="r">
              <a:lnSpc>
                <a:spcPct val="123000"/>
              </a:lnSpc>
              <a:buNone/>
            </a:pPr>
            <a:r>
              <a:rPr lang="zh-CN" altLang="en-US" sz="1100" dirty="0">
                <a:solidFill>
                  <a:srgbClr val="FFFFFF"/>
                </a:solidFill>
                <a:latin typeface="Roboto" pitchFamily="34" charset="0"/>
                <a:ea typeface="Roboto" pitchFamily="34" charset="-122"/>
                <a:cs typeface="Roboto" pitchFamily="34" charset="-120"/>
              </a:rPr>
              <a:t>GAIA Resort 約80棟・年間約8万人</a:t>
            </a:r>
            <a:endParaRPr lang="zh-CN" sz="1100" dirty="0"/>
          </a:p>
        </p:txBody>
      </p:sp>
      <p:sp>
        <p:nvSpPr>
          <p:cNvPr id="33" name="Shape 31"/>
          <p:cNvSpPr/>
          <p:nvPr/>
        </p:nvSpPr>
        <p:spPr>
          <a:xfrm>
            <a:off x="8886007" y="3198217"/>
            <a:ext cx="281080" cy="19050"/>
          </a:xfrm>
          <a:prstGeom prst="roundRect">
            <a:avLst>
              <a:gd name="adj" fmla="val 49999"/>
            </a:avLst>
          </a:prstGeom>
          <a:solidFill>
            <a:srgbClr val="C7C7D0"/>
          </a:solidFill>
          <a:ln/>
        </p:spPr>
        <p:txBody>
          <a:bodyPr/>
          <a:lstStyle/>
          <a:p>
            <a:endParaRPr lang="ja-JP" altLang="en-US"/>
          </a:p>
        </p:txBody>
      </p:sp>
      <p:sp>
        <p:nvSpPr>
          <p:cNvPr id="34" name="Shape 32"/>
          <p:cNvSpPr/>
          <p:nvPr/>
        </p:nvSpPr>
        <p:spPr>
          <a:xfrm>
            <a:off x="8852373" y="3155057"/>
            <a:ext cx="105368" cy="105370"/>
          </a:xfrm>
          <a:prstGeom prst="ellipse">
            <a:avLst/>
          </a:prstGeom>
          <a:solidFill>
            <a:srgbClr val="1B1B27"/>
          </a:solidFill>
          <a:ln/>
        </p:spPr>
        <p:txBody>
          <a:bodyPr/>
          <a:lstStyle/>
          <a:p>
            <a:endParaRPr lang="ja-JP" altLang="en-US"/>
          </a:p>
        </p:txBody>
      </p:sp>
      <p:sp>
        <p:nvSpPr>
          <p:cNvPr id="35" name="Text 33"/>
          <p:cNvSpPr/>
          <p:nvPr/>
        </p:nvSpPr>
        <p:spPr>
          <a:xfrm>
            <a:off x="9467315" y="3097907"/>
            <a:ext cx="2029965" cy="219571"/>
          </a:xfrm>
          <a:prstGeom prst="rect">
            <a:avLst/>
          </a:prstGeom>
          <a:noFill/>
          <a:ln/>
        </p:spPr>
        <p:txBody>
          <a:bodyPr wrap="none" lIns="0" tIns="0" rIns="0" bIns="0" rtlCol="0" anchor="t"/>
          <a:lstStyle/>
          <a:p>
            <a:pPr marL="0" indent="0" algn="l">
              <a:lnSpc>
                <a:spcPct val="104000"/>
              </a:lnSpc>
              <a:buNone/>
            </a:pPr>
            <a:r>
              <a:rPr lang="ja-JP" altLang="en-US" sz="1350" dirty="0">
                <a:solidFill>
                  <a:srgbClr val="FFFFFF"/>
                </a:solidFill>
                <a:latin typeface="Raleway" pitchFamily="34" charset="0"/>
                <a:ea typeface="Raleway" pitchFamily="34" charset="-122"/>
                <a:cs typeface="Raleway" pitchFamily="34" charset="-120"/>
              </a:rPr>
              <a:t>交流人口・地域との関係</a:t>
            </a:r>
            <a:endParaRPr lang="ja-JP" sz="1350" dirty="0"/>
          </a:p>
        </p:txBody>
      </p:sp>
      <p:sp>
        <p:nvSpPr>
          <p:cNvPr id="36" name="Text 34"/>
          <p:cNvSpPr/>
          <p:nvPr/>
        </p:nvSpPr>
        <p:spPr>
          <a:xfrm>
            <a:off x="9467315" y="3436938"/>
            <a:ext cx="2029965" cy="416123"/>
          </a:xfrm>
          <a:prstGeom prst="rect">
            <a:avLst/>
          </a:prstGeom>
          <a:noFill/>
          <a:ln/>
        </p:spPr>
        <p:txBody>
          <a:bodyPr wrap="square" lIns="0" tIns="0" rIns="0" bIns="0" rtlCol="0" anchor="t">
            <a:normAutofit/>
          </a:bodyPr>
          <a:lstStyle/>
          <a:p>
            <a:pPr marL="0" indent="0" algn="l">
              <a:lnSpc>
                <a:spcPct val="123000"/>
              </a:lnSpc>
              <a:buNone/>
            </a:pPr>
            <a:r>
              <a:rPr lang="ja-JP" altLang="en-US" sz="1100" dirty="0">
                <a:solidFill>
                  <a:srgbClr val="FFFFFF"/>
                </a:solidFill>
                <a:latin typeface="Roboto" pitchFamily="34" charset="0"/>
                <a:ea typeface="Roboto" pitchFamily="34" charset="-122"/>
                <a:cs typeface="Roboto" pitchFamily="34" charset="-120"/>
              </a:rPr>
              <a:t>飲食・農業・温泉・福祉との接続</a:t>
            </a:r>
            <a:endParaRPr lang="ja-JP" sz="1100" dirty="0"/>
          </a:p>
        </p:txBody>
      </p:sp>
      <p:sp>
        <p:nvSpPr>
          <p:cNvPr id="37" name="Shape 35"/>
          <p:cNvSpPr/>
          <p:nvPr/>
        </p:nvSpPr>
        <p:spPr>
          <a:xfrm>
            <a:off x="8643027" y="3904159"/>
            <a:ext cx="281080" cy="19050"/>
          </a:xfrm>
          <a:prstGeom prst="roundRect">
            <a:avLst>
              <a:gd name="adj" fmla="val 49999"/>
            </a:avLst>
          </a:prstGeom>
          <a:solidFill>
            <a:srgbClr val="C7C7D0"/>
          </a:solidFill>
          <a:ln/>
        </p:spPr>
        <p:txBody>
          <a:bodyPr/>
          <a:lstStyle/>
          <a:p>
            <a:endParaRPr lang="ja-JP" altLang="en-US"/>
          </a:p>
        </p:txBody>
      </p:sp>
      <p:sp>
        <p:nvSpPr>
          <p:cNvPr id="38" name="Shape 36"/>
          <p:cNvSpPr/>
          <p:nvPr/>
        </p:nvSpPr>
        <p:spPr>
          <a:xfrm>
            <a:off x="8852373" y="3860998"/>
            <a:ext cx="105368" cy="105370"/>
          </a:xfrm>
          <a:prstGeom prst="ellipse">
            <a:avLst/>
          </a:prstGeom>
          <a:solidFill>
            <a:srgbClr val="1B1B27"/>
          </a:solidFill>
          <a:ln/>
        </p:spPr>
        <p:txBody>
          <a:bodyPr/>
          <a:lstStyle/>
          <a:p>
            <a:endParaRPr lang="ja-JP" altLang="en-US"/>
          </a:p>
        </p:txBody>
      </p:sp>
      <p:sp>
        <p:nvSpPr>
          <p:cNvPr id="39" name="Text 37"/>
          <p:cNvSpPr/>
          <p:nvPr/>
        </p:nvSpPr>
        <p:spPr>
          <a:xfrm>
            <a:off x="6312933" y="3803848"/>
            <a:ext cx="2029866" cy="219571"/>
          </a:xfrm>
          <a:prstGeom prst="rect">
            <a:avLst/>
          </a:prstGeom>
          <a:noFill/>
          <a:ln/>
        </p:spPr>
        <p:txBody>
          <a:bodyPr wrap="none" lIns="0" tIns="0" rIns="0" bIns="0" rtlCol="0" anchor="t"/>
          <a:lstStyle/>
          <a:p>
            <a:pPr marL="0" indent="0" algn="r">
              <a:lnSpc>
                <a:spcPct val="104000"/>
              </a:lnSpc>
              <a:buNone/>
            </a:pPr>
            <a:r>
              <a:rPr lang="zh-CN" altLang="en-US" sz="1350" dirty="0">
                <a:solidFill>
                  <a:srgbClr val="FFFFFF"/>
                </a:solidFill>
                <a:latin typeface="Raleway" pitchFamily="34" charset="0"/>
                <a:ea typeface="Raleway" pitchFamily="34" charset="-122"/>
                <a:cs typeface="Raleway" pitchFamily="34" charset="-120"/>
              </a:rPr>
              <a:t>二地域居住・移住</a:t>
            </a:r>
            <a:endParaRPr lang="zh-CN" sz="1350" dirty="0"/>
          </a:p>
        </p:txBody>
      </p:sp>
      <p:sp>
        <p:nvSpPr>
          <p:cNvPr id="40" name="Text 38"/>
          <p:cNvSpPr/>
          <p:nvPr/>
        </p:nvSpPr>
        <p:spPr>
          <a:xfrm>
            <a:off x="6312933" y="4142879"/>
            <a:ext cx="2029866" cy="416123"/>
          </a:xfrm>
          <a:prstGeom prst="rect">
            <a:avLst/>
          </a:prstGeom>
          <a:noFill/>
          <a:ln/>
        </p:spPr>
        <p:txBody>
          <a:bodyPr wrap="square" lIns="0" tIns="0" rIns="0" bIns="0" rtlCol="0" anchor="t">
            <a:normAutofit/>
          </a:bodyPr>
          <a:lstStyle/>
          <a:p>
            <a:pPr marL="0" indent="0" algn="r">
              <a:lnSpc>
                <a:spcPct val="123000"/>
              </a:lnSpc>
              <a:buNone/>
            </a:pPr>
            <a:r>
              <a:rPr lang="zh-CN" altLang="en-US" sz="1100" dirty="0">
                <a:solidFill>
                  <a:srgbClr val="FFFFFF"/>
                </a:solidFill>
                <a:latin typeface="Roboto" pitchFamily="34" charset="0"/>
                <a:ea typeface="Roboto" pitchFamily="34" charset="-122"/>
                <a:cs typeface="Roboto" pitchFamily="34" charset="-120"/>
              </a:rPr>
              <a:t>相談616件・移住107世帯・二地域居住58世帯</a:t>
            </a:r>
            <a:endParaRPr lang="zh-CN" sz="1100" dirty="0"/>
          </a:p>
        </p:txBody>
      </p:sp>
      <p:sp>
        <p:nvSpPr>
          <p:cNvPr id="41" name="Shape 39"/>
          <p:cNvSpPr/>
          <p:nvPr/>
        </p:nvSpPr>
        <p:spPr>
          <a:xfrm>
            <a:off x="8886007" y="4610100"/>
            <a:ext cx="281080" cy="19050"/>
          </a:xfrm>
          <a:prstGeom prst="roundRect">
            <a:avLst>
              <a:gd name="adj" fmla="val 49999"/>
            </a:avLst>
          </a:prstGeom>
          <a:solidFill>
            <a:srgbClr val="C7C7D0"/>
          </a:solidFill>
          <a:ln/>
        </p:spPr>
        <p:txBody>
          <a:bodyPr/>
          <a:lstStyle/>
          <a:p>
            <a:endParaRPr lang="ja-JP" altLang="en-US"/>
          </a:p>
        </p:txBody>
      </p:sp>
      <p:sp>
        <p:nvSpPr>
          <p:cNvPr id="42" name="Shape 40"/>
          <p:cNvSpPr/>
          <p:nvPr/>
        </p:nvSpPr>
        <p:spPr>
          <a:xfrm>
            <a:off x="8852373" y="4566940"/>
            <a:ext cx="105368" cy="105370"/>
          </a:xfrm>
          <a:prstGeom prst="ellipse">
            <a:avLst/>
          </a:prstGeom>
          <a:solidFill>
            <a:srgbClr val="1B1B27"/>
          </a:solidFill>
          <a:ln/>
        </p:spPr>
        <p:txBody>
          <a:bodyPr/>
          <a:lstStyle/>
          <a:p>
            <a:endParaRPr lang="ja-JP" altLang="en-US"/>
          </a:p>
        </p:txBody>
      </p:sp>
      <p:sp>
        <p:nvSpPr>
          <p:cNvPr id="43" name="Text 41"/>
          <p:cNvSpPr/>
          <p:nvPr/>
        </p:nvSpPr>
        <p:spPr>
          <a:xfrm>
            <a:off x="9467315" y="4509790"/>
            <a:ext cx="2029965" cy="219571"/>
          </a:xfrm>
          <a:prstGeom prst="rect">
            <a:avLst/>
          </a:prstGeom>
          <a:noFill/>
          <a:ln/>
        </p:spPr>
        <p:txBody>
          <a:bodyPr wrap="none" lIns="0" tIns="0" rIns="0" bIns="0" rtlCol="0" anchor="t"/>
          <a:lstStyle/>
          <a:p>
            <a:pPr marL="0" indent="0" algn="l">
              <a:lnSpc>
                <a:spcPct val="104000"/>
              </a:lnSpc>
              <a:buNone/>
            </a:pPr>
            <a:r>
              <a:rPr lang="ja-JP" altLang="en-US" sz="1350" dirty="0">
                <a:solidFill>
                  <a:srgbClr val="FFFFFF"/>
                </a:solidFill>
                <a:latin typeface="Raleway" pitchFamily="34" charset="0"/>
                <a:ea typeface="Raleway" pitchFamily="34" charset="-122"/>
                <a:cs typeface="Raleway" pitchFamily="34" charset="-120"/>
              </a:rPr>
              <a:t>地域コミュニティ</a:t>
            </a:r>
            <a:endParaRPr lang="ja-JP" sz="1350" dirty="0"/>
          </a:p>
        </p:txBody>
      </p:sp>
      <p:sp>
        <p:nvSpPr>
          <p:cNvPr id="44" name="Text 42"/>
          <p:cNvSpPr/>
          <p:nvPr/>
        </p:nvSpPr>
        <p:spPr>
          <a:xfrm>
            <a:off x="9467315" y="4848820"/>
            <a:ext cx="2029965" cy="416123"/>
          </a:xfrm>
          <a:prstGeom prst="rect">
            <a:avLst/>
          </a:prstGeom>
          <a:noFill/>
          <a:ln/>
        </p:spPr>
        <p:txBody>
          <a:bodyPr wrap="square" lIns="0" tIns="0" rIns="0" bIns="0" rtlCol="0" anchor="t">
            <a:normAutofit/>
          </a:bodyPr>
          <a:lstStyle/>
          <a:p>
            <a:pPr marL="0" indent="0" algn="l">
              <a:lnSpc>
                <a:spcPct val="123000"/>
              </a:lnSpc>
              <a:buNone/>
            </a:pPr>
            <a:r>
              <a:rPr lang="ja-JP" altLang="en-US" sz="1100" dirty="0">
                <a:solidFill>
                  <a:srgbClr val="FFFFFF"/>
                </a:solidFill>
                <a:latin typeface="Roboto" pitchFamily="34" charset="0"/>
                <a:ea typeface="Roboto" pitchFamily="34" charset="-122"/>
                <a:cs typeface="Roboto" pitchFamily="34" charset="-120"/>
              </a:rPr>
              <a:t>福祉・農業・医療・防災等との接続</a:t>
            </a:r>
            <a:endParaRPr lang="ja-JP" sz="1100" dirty="0"/>
          </a:p>
        </p:txBody>
      </p:sp>
      <p:sp>
        <p:nvSpPr>
          <p:cNvPr id="45" name="Text 43"/>
          <p:cNvSpPr/>
          <p:nvPr/>
        </p:nvSpPr>
        <p:spPr>
          <a:xfrm>
            <a:off x="872309" y="6037461"/>
            <a:ext cx="11267495" cy="208062"/>
          </a:xfrm>
          <a:prstGeom prst="rect">
            <a:avLst/>
          </a:prstGeom>
          <a:noFill/>
          <a:ln/>
        </p:spPr>
        <p:txBody>
          <a:bodyPr wrap="none" lIns="0" tIns="0" rIns="0" bIns="0" rtlCol="0" anchor="t"/>
          <a:lstStyle/>
          <a:p>
            <a:pPr marL="0" indent="0" algn="l">
              <a:lnSpc>
                <a:spcPct val="123000"/>
              </a:lnSpc>
              <a:buNone/>
            </a:pPr>
            <a:r>
              <a:rPr lang="ja-JP" altLang="en-US" sz="1100" dirty="0">
                <a:solidFill>
                  <a:srgbClr val="3C3939"/>
                </a:solidFill>
                <a:latin typeface="Roboto" pitchFamily="34" charset="0"/>
                <a:ea typeface="Roboto" pitchFamily="34" charset="-122"/>
                <a:cs typeface="Roboto" pitchFamily="34" charset="-120"/>
              </a:rPr>
              <a:t>両者の目的地：</a:t>
            </a:r>
            <a:r>
              <a:rPr lang="ja-JP" altLang="en-US" sz="1100" b="1" dirty="0">
                <a:solidFill>
                  <a:srgbClr val="3C3939"/>
                </a:solidFill>
                <a:latin typeface="Roboto Bold" pitchFamily="34" charset="0"/>
                <a:ea typeface="Roboto Bold" pitchFamily="34" charset="-122"/>
                <a:cs typeface="Roboto Bold" pitchFamily="34" charset="-120"/>
              </a:rPr>
              <a:t>持続可能な地域</a:t>
            </a:r>
            <a:r>
              <a:rPr lang="ja-JP" altLang="en-US" sz="1100" dirty="0">
                <a:solidFill>
                  <a:srgbClr val="3C3939"/>
                </a:solidFill>
                <a:latin typeface="Roboto" pitchFamily="34" charset="0"/>
                <a:ea typeface="Roboto" pitchFamily="34" charset="-122"/>
                <a:cs typeface="Roboto" pitchFamily="34" charset="-120"/>
              </a:rPr>
              <a:t>。宿泊は手段であり、目的は地域の持続可能性そのものである。</a:t>
            </a:r>
            <a:endParaRPr lang="ja-JP" sz="1100" dirty="0"/>
          </a:p>
        </p:txBody>
      </p:sp>
      <p:sp>
        <p:nvSpPr>
          <p:cNvPr id="46" name="Shape 44"/>
          <p:cNvSpPr/>
          <p:nvPr/>
        </p:nvSpPr>
        <p:spPr>
          <a:xfrm>
            <a:off x="661475" y="5903119"/>
            <a:ext cx="19050" cy="476746"/>
          </a:xfrm>
          <a:prstGeom prst="roundRect">
            <a:avLst>
              <a:gd name="adj" fmla="val 49999"/>
            </a:avLst>
          </a:prstGeom>
          <a:solidFill>
            <a:srgbClr val="1B1B27"/>
          </a:solidFill>
          <a:ln/>
        </p:spPr>
        <p:txBody>
          <a:bodyPr/>
          <a:lstStyle/>
          <a:p>
            <a:endParaRPr lang="ja-JP" alt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661475" y="727373"/>
            <a:ext cx="10868745" cy="413445"/>
          </a:xfrm>
          <a:prstGeom prst="rect">
            <a:avLst/>
          </a:prstGeom>
          <a:noFill/>
          <a:ln/>
        </p:spPr>
        <p:txBody>
          <a:bodyPr wrap="none" lIns="0" tIns="0" rIns="0" bIns="0" rtlCol="0" anchor="t"/>
          <a:lstStyle/>
          <a:p>
            <a:pPr marL="0" indent="0" algn="l">
              <a:lnSpc>
                <a:spcPct val="104000"/>
              </a:lnSpc>
              <a:buNone/>
            </a:pPr>
            <a:r>
              <a:rPr lang="ja-JP" altLang="en-US" sz="2600" dirty="0">
                <a:solidFill>
                  <a:srgbClr val="1B1B27"/>
                </a:solidFill>
                <a:latin typeface="Raleway" pitchFamily="34" charset="0"/>
                <a:ea typeface="Raleway" pitchFamily="34" charset="-122"/>
                <a:cs typeface="Raleway" pitchFamily="34" charset="-120"/>
              </a:rPr>
              <a:t>GAIAが目指しているもの</a:t>
            </a:r>
            <a:endParaRPr lang="ja-JP" sz="2600" dirty="0"/>
          </a:p>
        </p:txBody>
      </p:sp>
      <p:sp>
        <p:nvSpPr>
          <p:cNvPr id="3" name="Text 1"/>
          <p:cNvSpPr/>
          <p:nvPr/>
        </p:nvSpPr>
        <p:spPr>
          <a:xfrm>
            <a:off x="859907" y="1471513"/>
            <a:ext cx="11279897" cy="190500"/>
          </a:xfrm>
          <a:prstGeom prst="rect">
            <a:avLst/>
          </a:prstGeom>
          <a:noFill/>
          <a:ln/>
        </p:spPr>
        <p:txBody>
          <a:bodyPr wrap="none" lIns="0" tIns="0" rIns="0" bIns="0" rtlCol="0" anchor="t"/>
          <a:lstStyle/>
          <a:p>
            <a:pPr marL="0" indent="0" algn="l">
              <a:lnSpc>
                <a:spcPct val="120000"/>
              </a:lnSpc>
              <a:buNone/>
            </a:pPr>
            <a:r>
              <a:rPr lang="ja-JP" altLang="en-US" sz="1000" dirty="0">
                <a:solidFill>
                  <a:srgbClr val="3C3939"/>
                </a:solidFill>
                <a:latin typeface="Roboto" pitchFamily="34" charset="0"/>
                <a:ea typeface="Roboto" pitchFamily="34" charset="-122"/>
                <a:cs typeface="Roboto" pitchFamily="34" charset="-120"/>
              </a:rPr>
              <a:t>「私たちは、宿泊業・不動産業・飲食業・農業・医療・福祉、多様な事業を一つの理念でつなぐ。」</a:t>
            </a:r>
            <a:endParaRPr lang="ja-JP" sz="1000" dirty="0"/>
          </a:p>
        </p:txBody>
      </p:sp>
      <p:sp>
        <p:nvSpPr>
          <p:cNvPr id="4" name="Shape 2"/>
          <p:cNvSpPr/>
          <p:nvPr/>
        </p:nvSpPr>
        <p:spPr>
          <a:xfrm>
            <a:off x="661475" y="1352451"/>
            <a:ext cx="19050" cy="428625"/>
          </a:xfrm>
          <a:prstGeom prst="roundRect">
            <a:avLst>
              <a:gd name="adj" fmla="val 49999"/>
            </a:avLst>
          </a:prstGeom>
          <a:solidFill>
            <a:srgbClr val="1B1B27"/>
          </a:solidFill>
          <a:ln/>
        </p:spPr>
        <p:txBody>
          <a:bodyPr/>
          <a:lstStyle/>
          <a:p>
            <a:endParaRPr lang="ja-JP" altLang="en-US"/>
          </a:p>
        </p:txBody>
      </p:sp>
      <p:sp>
        <p:nvSpPr>
          <p:cNvPr id="5" name="Shape 3"/>
          <p:cNvSpPr/>
          <p:nvPr/>
        </p:nvSpPr>
        <p:spPr>
          <a:xfrm>
            <a:off x="661475" y="1900138"/>
            <a:ext cx="1120449" cy="201116"/>
          </a:xfrm>
          <a:prstGeom prst="roundRect">
            <a:avLst>
              <a:gd name="adj" fmla="val 22105"/>
            </a:avLst>
          </a:prstGeom>
          <a:solidFill>
            <a:srgbClr val="E1E1EA"/>
          </a:solidFill>
          <a:ln/>
        </p:spPr>
        <p:txBody>
          <a:bodyPr/>
          <a:lstStyle/>
          <a:p>
            <a:endParaRPr lang="ja-JP" altLang="en-US"/>
          </a:p>
        </p:txBody>
      </p:sp>
      <p:sp>
        <p:nvSpPr>
          <p:cNvPr id="6" name="Text 4"/>
          <p:cNvSpPr/>
          <p:nvPr/>
        </p:nvSpPr>
        <p:spPr>
          <a:xfrm>
            <a:off x="740848" y="1939826"/>
            <a:ext cx="1571288" cy="121741"/>
          </a:xfrm>
          <a:prstGeom prst="rect">
            <a:avLst/>
          </a:prstGeom>
          <a:noFill/>
          <a:ln/>
        </p:spPr>
        <p:txBody>
          <a:bodyPr wrap="none" lIns="0" tIns="0" rIns="0" bIns="0" rtlCol="0" anchor="t"/>
          <a:lstStyle/>
          <a:p>
            <a:pPr marL="0" indent="0" algn="l">
              <a:lnSpc>
                <a:spcPct val="96000"/>
              </a:lnSpc>
              <a:buNone/>
            </a:pPr>
            <a:r>
              <a:rPr lang="en-US" sz="800" dirty="0">
                <a:solidFill>
                  <a:srgbClr val="3C3939"/>
                </a:solidFill>
                <a:latin typeface="Roboto" pitchFamily="34" charset="0"/>
                <a:ea typeface="Roboto" pitchFamily="34" charset="-122"/>
                <a:cs typeface="Roboto" pitchFamily="34" charset="-120"/>
              </a:rPr>
              <a:t>SOCIAL DEVELOPER</a:t>
            </a:r>
            <a:endParaRPr lang="en-US" sz="800" dirty="0"/>
          </a:p>
        </p:txBody>
      </p:sp>
      <p:sp>
        <p:nvSpPr>
          <p:cNvPr id="7" name="Text 5"/>
          <p:cNvSpPr/>
          <p:nvPr/>
        </p:nvSpPr>
        <p:spPr>
          <a:xfrm>
            <a:off x="661475" y="2220317"/>
            <a:ext cx="11478330" cy="190500"/>
          </a:xfrm>
          <a:prstGeom prst="rect">
            <a:avLst/>
          </a:prstGeom>
          <a:noFill/>
          <a:ln/>
        </p:spPr>
        <p:txBody>
          <a:bodyPr wrap="none" lIns="0" tIns="0" rIns="0" bIns="0" rtlCol="0" anchor="t"/>
          <a:lstStyle/>
          <a:p>
            <a:pPr marL="0" indent="0" algn="l">
              <a:lnSpc>
                <a:spcPct val="120000"/>
              </a:lnSpc>
              <a:buNone/>
            </a:pPr>
            <a:r>
              <a:rPr lang="ja-JP" altLang="en-US" sz="1000" dirty="0">
                <a:solidFill>
                  <a:srgbClr val="3C3939"/>
                </a:solidFill>
                <a:latin typeface="Roboto" pitchFamily="34" charset="0"/>
                <a:ea typeface="Roboto" pitchFamily="34" charset="-122"/>
                <a:cs typeface="Roboto" pitchFamily="34" charset="-120"/>
              </a:rPr>
              <a:t>社会課題をビジネスの力で解決し、地域を持続可能な形へ導く。Albergo Diffuso / Ospitalità Diffusaは、そのための重要な地域プラットフォームの一つである。</a:t>
            </a:r>
            <a:endParaRPr lang="ja-JP" sz="1000" dirty="0"/>
          </a:p>
        </p:txBody>
      </p:sp>
      <p:sp>
        <p:nvSpPr>
          <p:cNvPr id="8" name="Shape 6"/>
          <p:cNvSpPr/>
          <p:nvPr/>
        </p:nvSpPr>
        <p:spPr>
          <a:xfrm>
            <a:off x="661475" y="2529880"/>
            <a:ext cx="3552339" cy="1431032"/>
          </a:xfrm>
          <a:prstGeom prst="roundRect">
            <a:avLst>
              <a:gd name="adj" fmla="val 3883"/>
            </a:avLst>
          </a:prstGeom>
          <a:solidFill>
            <a:srgbClr val="E1E1EA"/>
          </a:solidFill>
          <a:ln w="6350">
            <a:solidFill>
              <a:srgbClr val="C7C7D0"/>
            </a:solidFill>
            <a:prstDash val="solid"/>
          </a:ln>
        </p:spPr>
        <p:txBody>
          <a:bodyPr/>
          <a:lstStyle/>
          <a:p>
            <a:endParaRPr lang="ja-JP" altLang="en-US"/>
          </a:p>
        </p:txBody>
      </p:sp>
      <p:sp>
        <p:nvSpPr>
          <p:cNvPr id="9" name="Shape 7"/>
          <p:cNvSpPr/>
          <p:nvPr/>
        </p:nvSpPr>
        <p:spPr>
          <a:xfrm>
            <a:off x="800080" y="2668488"/>
            <a:ext cx="396865" cy="396875"/>
          </a:xfrm>
          <a:prstGeom prst="ellipse">
            <a:avLst/>
          </a:prstGeom>
          <a:solidFill>
            <a:srgbClr val="1B1B27"/>
          </a:solidFill>
          <a:ln/>
        </p:spPr>
        <p:txBody>
          <a:bodyPr/>
          <a:lstStyle/>
          <a:p>
            <a:endParaRPr lang="ja-JP" altLang="en-US"/>
          </a:p>
        </p:txBody>
      </p:sp>
      <p:pic>
        <p:nvPicPr>
          <p:cNvPr id="10"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09218" y="2777629"/>
            <a:ext cx="178589" cy="178594"/>
          </a:xfrm>
          <a:prstGeom prst="rect">
            <a:avLst/>
          </a:prstGeom>
        </p:spPr>
      </p:pic>
      <p:sp>
        <p:nvSpPr>
          <p:cNvPr id="11" name="Text 8"/>
          <p:cNvSpPr/>
          <p:nvPr/>
        </p:nvSpPr>
        <p:spPr>
          <a:xfrm>
            <a:off x="800080" y="3171130"/>
            <a:ext cx="3275129" cy="206673"/>
          </a:xfrm>
          <a:prstGeom prst="rect">
            <a:avLst/>
          </a:prstGeom>
          <a:noFill/>
          <a:ln/>
        </p:spPr>
        <p:txBody>
          <a:bodyPr wrap="none" lIns="0" tIns="0" rIns="0" bIns="0" rtlCol="0" anchor="t"/>
          <a:lstStyle/>
          <a:p>
            <a:pPr marL="0" indent="0" algn="l">
              <a:lnSpc>
                <a:spcPct val="104000"/>
              </a:lnSpc>
              <a:buNone/>
            </a:pPr>
            <a:r>
              <a:rPr lang="zh-CN" altLang="en-US" sz="1300" dirty="0">
                <a:solidFill>
                  <a:srgbClr val="3C3939"/>
                </a:solidFill>
                <a:latin typeface="Raleway" pitchFamily="34" charset="0"/>
                <a:ea typeface="Raleway" pitchFamily="34" charset="-122"/>
                <a:cs typeface="Raleway" pitchFamily="34" charset="-120"/>
              </a:rPr>
              <a:t>宿泊業</a:t>
            </a:r>
            <a:endParaRPr lang="zh-CN" sz="1300" dirty="0"/>
          </a:p>
        </p:txBody>
      </p:sp>
      <p:sp>
        <p:nvSpPr>
          <p:cNvPr id="12" name="Text 9"/>
          <p:cNvSpPr/>
          <p:nvPr/>
        </p:nvSpPr>
        <p:spPr>
          <a:xfrm>
            <a:off x="800080" y="3441303"/>
            <a:ext cx="3275129" cy="381000"/>
          </a:xfrm>
          <a:prstGeom prst="rect">
            <a:avLst/>
          </a:prstGeom>
          <a:noFill/>
          <a:ln/>
        </p:spPr>
        <p:txBody>
          <a:bodyPr wrap="square" lIns="0" tIns="0" rIns="0" bIns="0" rtlCol="0" anchor="t">
            <a:normAutofit/>
          </a:bodyPr>
          <a:lstStyle/>
          <a:p>
            <a:pPr marL="0" indent="0" algn="l">
              <a:lnSpc>
                <a:spcPct val="120000"/>
              </a:lnSpc>
              <a:buNone/>
            </a:pPr>
            <a:r>
              <a:rPr lang="ja-JP" altLang="en-US" sz="1000" dirty="0">
                <a:solidFill>
                  <a:srgbClr val="3C3939"/>
                </a:solidFill>
                <a:latin typeface="Roboto" pitchFamily="34" charset="0"/>
                <a:ea typeface="Roboto" pitchFamily="34" charset="-122"/>
                <a:cs typeface="Roboto" pitchFamily="34" charset="-120"/>
              </a:rPr>
              <a:t>GAIA Resort 約80棟。空き家・別荘を再生し、地域への入口をつくる。</a:t>
            </a:r>
            <a:endParaRPr lang="ja-JP" sz="1000" dirty="0"/>
          </a:p>
        </p:txBody>
      </p:sp>
      <p:sp>
        <p:nvSpPr>
          <p:cNvPr id="13" name="Shape 10"/>
          <p:cNvSpPr/>
          <p:nvPr/>
        </p:nvSpPr>
        <p:spPr>
          <a:xfrm>
            <a:off x="4319579" y="2529880"/>
            <a:ext cx="3552438" cy="1431032"/>
          </a:xfrm>
          <a:prstGeom prst="roundRect">
            <a:avLst>
              <a:gd name="adj" fmla="val 3883"/>
            </a:avLst>
          </a:prstGeom>
          <a:solidFill>
            <a:srgbClr val="E1E1EA"/>
          </a:solidFill>
          <a:ln w="6350">
            <a:solidFill>
              <a:srgbClr val="C7C7D0"/>
            </a:solidFill>
            <a:prstDash val="solid"/>
          </a:ln>
        </p:spPr>
        <p:txBody>
          <a:bodyPr/>
          <a:lstStyle/>
          <a:p>
            <a:endParaRPr lang="ja-JP" altLang="en-US"/>
          </a:p>
        </p:txBody>
      </p:sp>
      <p:sp>
        <p:nvSpPr>
          <p:cNvPr id="14" name="Shape 11"/>
          <p:cNvSpPr/>
          <p:nvPr/>
        </p:nvSpPr>
        <p:spPr>
          <a:xfrm>
            <a:off x="4458184" y="2668488"/>
            <a:ext cx="396865" cy="396875"/>
          </a:xfrm>
          <a:prstGeom prst="ellipse">
            <a:avLst/>
          </a:prstGeom>
          <a:solidFill>
            <a:srgbClr val="1B1B27"/>
          </a:solidFill>
          <a:ln/>
        </p:spPr>
        <p:txBody>
          <a:bodyPr/>
          <a:lstStyle/>
          <a:p>
            <a:endParaRPr lang="ja-JP" altLang="en-US"/>
          </a:p>
        </p:txBody>
      </p:sp>
      <p:pic>
        <p:nvPicPr>
          <p:cNvPr id="15"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567322" y="2777629"/>
            <a:ext cx="178589" cy="178594"/>
          </a:xfrm>
          <a:prstGeom prst="rect">
            <a:avLst/>
          </a:prstGeom>
        </p:spPr>
      </p:pic>
      <p:sp>
        <p:nvSpPr>
          <p:cNvPr id="16" name="Text 12"/>
          <p:cNvSpPr/>
          <p:nvPr/>
        </p:nvSpPr>
        <p:spPr>
          <a:xfrm>
            <a:off x="4458184" y="3171130"/>
            <a:ext cx="3275228" cy="206673"/>
          </a:xfrm>
          <a:prstGeom prst="rect">
            <a:avLst/>
          </a:prstGeom>
          <a:noFill/>
          <a:ln/>
        </p:spPr>
        <p:txBody>
          <a:bodyPr wrap="none" lIns="0" tIns="0" rIns="0" bIns="0" rtlCol="0" anchor="t"/>
          <a:lstStyle/>
          <a:p>
            <a:pPr marL="0" indent="0" algn="l">
              <a:lnSpc>
                <a:spcPct val="104000"/>
              </a:lnSpc>
              <a:buNone/>
            </a:pPr>
            <a:r>
              <a:rPr lang="zh-CN" altLang="en-US" sz="1300" dirty="0">
                <a:solidFill>
                  <a:srgbClr val="3C3939"/>
                </a:solidFill>
                <a:latin typeface="Raleway" pitchFamily="34" charset="0"/>
                <a:ea typeface="Raleway" pitchFamily="34" charset="-122"/>
                <a:cs typeface="Raleway" pitchFamily="34" charset="-120"/>
              </a:rPr>
              <a:t>不動産業</a:t>
            </a:r>
            <a:endParaRPr lang="zh-CN" sz="1300" dirty="0"/>
          </a:p>
        </p:txBody>
      </p:sp>
      <p:sp>
        <p:nvSpPr>
          <p:cNvPr id="17" name="Text 13"/>
          <p:cNvSpPr/>
          <p:nvPr/>
        </p:nvSpPr>
        <p:spPr>
          <a:xfrm>
            <a:off x="4458184" y="3441303"/>
            <a:ext cx="3275228" cy="381000"/>
          </a:xfrm>
          <a:prstGeom prst="rect">
            <a:avLst/>
          </a:prstGeom>
          <a:noFill/>
          <a:ln/>
        </p:spPr>
        <p:txBody>
          <a:bodyPr wrap="square" lIns="0" tIns="0" rIns="0" bIns="0" rtlCol="0" anchor="t">
            <a:normAutofit/>
          </a:bodyPr>
          <a:lstStyle/>
          <a:p>
            <a:pPr marL="0" indent="0" algn="l">
              <a:lnSpc>
                <a:spcPct val="120000"/>
              </a:lnSpc>
              <a:buNone/>
            </a:pPr>
            <a:r>
              <a:rPr lang="ja-JP" altLang="en-US" sz="1000" dirty="0">
                <a:solidFill>
                  <a:srgbClr val="3C3939"/>
                </a:solidFill>
                <a:latin typeface="Roboto" pitchFamily="34" charset="0"/>
                <a:ea typeface="Roboto" pitchFamily="34" charset="-122"/>
                <a:cs typeface="Roboto" pitchFamily="34" charset="-120"/>
              </a:rPr>
              <a:t>空き家・別荘を地域資産として再活用。不動産再生が地域の持続可能性を支える。</a:t>
            </a:r>
            <a:endParaRPr lang="ja-JP" sz="1000" dirty="0"/>
          </a:p>
        </p:txBody>
      </p:sp>
      <p:sp>
        <p:nvSpPr>
          <p:cNvPr id="18" name="Shape 14"/>
          <p:cNvSpPr/>
          <p:nvPr/>
        </p:nvSpPr>
        <p:spPr>
          <a:xfrm>
            <a:off x="7977782" y="2529880"/>
            <a:ext cx="3552438" cy="1431032"/>
          </a:xfrm>
          <a:prstGeom prst="roundRect">
            <a:avLst>
              <a:gd name="adj" fmla="val 3883"/>
            </a:avLst>
          </a:prstGeom>
          <a:solidFill>
            <a:srgbClr val="E1E1EA"/>
          </a:solidFill>
          <a:ln w="6350">
            <a:solidFill>
              <a:srgbClr val="C7C7D0"/>
            </a:solidFill>
            <a:prstDash val="solid"/>
          </a:ln>
        </p:spPr>
        <p:txBody>
          <a:bodyPr/>
          <a:lstStyle/>
          <a:p>
            <a:endParaRPr lang="ja-JP" altLang="en-US"/>
          </a:p>
        </p:txBody>
      </p:sp>
      <p:sp>
        <p:nvSpPr>
          <p:cNvPr id="19" name="Shape 15"/>
          <p:cNvSpPr/>
          <p:nvPr/>
        </p:nvSpPr>
        <p:spPr>
          <a:xfrm>
            <a:off x="8116387" y="2668488"/>
            <a:ext cx="396865" cy="396875"/>
          </a:xfrm>
          <a:prstGeom prst="ellipse">
            <a:avLst/>
          </a:prstGeom>
          <a:solidFill>
            <a:srgbClr val="1B1B27"/>
          </a:solidFill>
          <a:ln/>
        </p:spPr>
        <p:txBody>
          <a:bodyPr/>
          <a:lstStyle/>
          <a:p>
            <a:endParaRPr lang="ja-JP" altLang="en-US"/>
          </a:p>
        </p:txBody>
      </p:sp>
      <p:pic>
        <p:nvPicPr>
          <p:cNvPr id="20"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225525" y="2777629"/>
            <a:ext cx="178589" cy="178594"/>
          </a:xfrm>
          <a:prstGeom prst="rect">
            <a:avLst/>
          </a:prstGeom>
        </p:spPr>
      </p:pic>
      <p:sp>
        <p:nvSpPr>
          <p:cNvPr id="21" name="Text 16"/>
          <p:cNvSpPr/>
          <p:nvPr/>
        </p:nvSpPr>
        <p:spPr>
          <a:xfrm>
            <a:off x="8116387" y="3171130"/>
            <a:ext cx="3275228" cy="206673"/>
          </a:xfrm>
          <a:prstGeom prst="rect">
            <a:avLst/>
          </a:prstGeom>
          <a:noFill/>
          <a:ln/>
        </p:spPr>
        <p:txBody>
          <a:bodyPr wrap="none" lIns="0" tIns="0" rIns="0" bIns="0" rtlCol="0" anchor="t"/>
          <a:lstStyle/>
          <a:p>
            <a:pPr marL="0" indent="0" algn="l">
              <a:lnSpc>
                <a:spcPct val="104000"/>
              </a:lnSpc>
              <a:buNone/>
            </a:pPr>
            <a:r>
              <a:rPr lang="zh-CN" altLang="en-US" sz="1300" dirty="0">
                <a:solidFill>
                  <a:srgbClr val="3C3939"/>
                </a:solidFill>
                <a:latin typeface="Raleway" pitchFamily="34" charset="0"/>
                <a:ea typeface="Raleway" pitchFamily="34" charset="-122"/>
                <a:cs typeface="Raleway" pitchFamily="34" charset="-120"/>
              </a:rPr>
              <a:t>飲食業</a:t>
            </a:r>
            <a:endParaRPr lang="zh-CN" sz="1300" dirty="0"/>
          </a:p>
        </p:txBody>
      </p:sp>
      <p:sp>
        <p:nvSpPr>
          <p:cNvPr id="22" name="Text 17"/>
          <p:cNvSpPr/>
          <p:nvPr/>
        </p:nvSpPr>
        <p:spPr>
          <a:xfrm>
            <a:off x="8116387" y="3441303"/>
            <a:ext cx="3275228" cy="381000"/>
          </a:xfrm>
          <a:prstGeom prst="rect">
            <a:avLst/>
          </a:prstGeom>
          <a:noFill/>
          <a:ln/>
        </p:spPr>
        <p:txBody>
          <a:bodyPr wrap="square" lIns="0" tIns="0" rIns="0" bIns="0" rtlCol="0" anchor="t">
            <a:normAutofit/>
          </a:bodyPr>
          <a:lstStyle/>
          <a:p>
            <a:pPr marL="0" indent="0" algn="l">
              <a:lnSpc>
                <a:spcPct val="120000"/>
              </a:lnSpc>
              <a:buNone/>
            </a:pPr>
            <a:r>
              <a:rPr lang="ja-JP" altLang="en-US" sz="1000" dirty="0">
                <a:solidFill>
                  <a:srgbClr val="3C3939"/>
                </a:solidFill>
                <a:latin typeface="Roboto" pitchFamily="34" charset="0"/>
                <a:ea typeface="Roboto" pitchFamily="34" charset="-122"/>
                <a:cs typeface="Roboto" pitchFamily="34" charset="-120"/>
              </a:rPr>
              <a:t>地域産品・食文化の継承と経済循環。宿泊者を地域の食へつなぐ。</a:t>
            </a:r>
            <a:endParaRPr lang="ja-JP" sz="1000" dirty="0"/>
          </a:p>
        </p:txBody>
      </p:sp>
      <p:sp>
        <p:nvSpPr>
          <p:cNvPr id="23" name="Shape 18"/>
          <p:cNvSpPr/>
          <p:nvPr/>
        </p:nvSpPr>
        <p:spPr>
          <a:xfrm>
            <a:off x="661475" y="4066679"/>
            <a:ext cx="5381490" cy="1240532"/>
          </a:xfrm>
          <a:prstGeom prst="roundRect">
            <a:avLst>
              <a:gd name="adj" fmla="val 4480"/>
            </a:avLst>
          </a:prstGeom>
          <a:solidFill>
            <a:srgbClr val="E1E1EA"/>
          </a:solidFill>
          <a:ln w="6350">
            <a:solidFill>
              <a:srgbClr val="C7C7D0"/>
            </a:solidFill>
            <a:prstDash val="solid"/>
          </a:ln>
        </p:spPr>
        <p:txBody>
          <a:bodyPr/>
          <a:lstStyle/>
          <a:p>
            <a:endParaRPr lang="ja-JP" altLang="en-US"/>
          </a:p>
        </p:txBody>
      </p:sp>
      <p:sp>
        <p:nvSpPr>
          <p:cNvPr id="24" name="Shape 19"/>
          <p:cNvSpPr/>
          <p:nvPr/>
        </p:nvSpPr>
        <p:spPr>
          <a:xfrm>
            <a:off x="800080" y="4205287"/>
            <a:ext cx="396865" cy="396875"/>
          </a:xfrm>
          <a:prstGeom prst="ellipse">
            <a:avLst/>
          </a:prstGeom>
          <a:solidFill>
            <a:srgbClr val="1B1B27"/>
          </a:solidFill>
          <a:ln/>
        </p:spPr>
        <p:txBody>
          <a:bodyPr/>
          <a:lstStyle/>
          <a:p>
            <a:endParaRPr lang="ja-JP" altLang="en-US"/>
          </a:p>
        </p:txBody>
      </p:sp>
      <p:pic>
        <p:nvPicPr>
          <p:cNvPr id="25"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09218" y="4314428"/>
            <a:ext cx="178589" cy="178594"/>
          </a:xfrm>
          <a:prstGeom prst="rect">
            <a:avLst/>
          </a:prstGeom>
        </p:spPr>
      </p:pic>
      <p:sp>
        <p:nvSpPr>
          <p:cNvPr id="26" name="Text 20"/>
          <p:cNvSpPr/>
          <p:nvPr/>
        </p:nvSpPr>
        <p:spPr>
          <a:xfrm>
            <a:off x="800080" y="4707930"/>
            <a:ext cx="5104280" cy="206673"/>
          </a:xfrm>
          <a:prstGeom prst="rect">
            <a:avLst/>
          </a:prstGeom>
          <a:noFill/>
          <a:ln/>
        </p:spPr>
        <p:txBody>
          <a:bodyPr wrap="none" lIns="0" tIns="0" rIns="0" bIns="0" rtlCol="0" anchor="t"/>
          <a:lstStyle/>
          <a:p>
            <a:pPr marL="0" indent="0" algn="l">
              <a:lnSpc>
                <a:spcPct val="104000"/>
              </a:lnSpc>
              <a:buNone/>
            </a:pPr>
            <a:r>
              <a:rPr lang="zh-CN" altLang="en-US" sz="1300" dirty="0">
                <a:solidFill>
                  <a:srgbClr val="3C3939"/>
                </a:solidFill>
                <a:latin typeface="Raleway" pitchFamily="34" charset="0"/>
                <a:ea typeface="Raleway" pitchFamily="34" charset="-122"/>
                <a:cs typeface="Raleway" pitchFamily="34" charset="-120"/>
              </a:rPr>
              <a:t>農業・農福連携</a:t>
            </a:r>
            <a:endParaRPr lang="zh-CN" sz="1300" dirty="0"/>
          </a:p>
        </p:txBody>
      </p:sp>
      <p:sp>
        <p:nvSpPr>
          <p:cNvPr id="27" name="Text 21"/>
          <p:cNvSpPr/>
          <p:nvPr/>
        </p:nvSpPr>
        <p:spPr>
          <a:xfrm>
            <a:off x="800080" y="4978102"/>
            <a:ext cx="5104280" cy="190500"/>
          </a:xfrm>
          <a:prstGeom prst="rect">
            <a:avLst/>
          </a:prstGeom>
          <a:noFill/>
          <a:ln/>
        </p:spPr>
        <p:txBody>
          <a:bodyPr wrap="none" lIns="0" tIns="0" rIns="0" bIns="0" rtlCol="0" anchor="t"/>
          <a:lstStyle/>
          <a:p>
            <a:pPr marL="0" indent="0" algn="l">
              <a:lnSpc>
                <a:spcPct val="120000"/>
              </a:lnSpc>
              <a:buNone/>
            </a:pPr>
            <a:r>
              <a:rPr lang="ja-JP" altLang="en-US" sz="1000" dirty="0">
                <a:solidFill>
                  <a:srgbClr val="3C3939"/>
                </a:solidFill>
                <a:latin typeface="Roboto" pitchFamily="34" charset="0"/>
                <a:ea typeface="Roboto" pitchFamily="34" charset="-122"/>
                <a:cs typeface="Roboto" pitchFamily="34" charset="-120"/>
              </a:rPr>
              <a:t>農業と福祉の接続。子ども食堂・地域の子育て支援との連携。</a:t>
            </a:r>
            <a:endParaRPr lang="ja-JP" sz="1000" dirty="0"/>
          </a:p>
        </p:txBody>
      </p:sp>
      <p:sp>
        <p:nvSpPr>
          <p:cNvPr id="28" name="Shape 22"/>
          <p:cNvSpPr/>
          <p:nvPr/>
        </p:nvSpPr>
        <p:spPr>
          <a:xfrm>
            <a:off x="6148730" y="4066679"/>
            <a:ext cx="5381490" cy="1240532"/>
          </a:xfrm>
          <a:prstGeom prst="roundRect">
            <a:avLst>
              <a:gd name="adj" fmla="val 4480"/>
            </a:avLst>
          </a:prstGeom>
          <a:solidFill>
            <a:srgbClr val="E1E1EA"/>
          </a:solidFill>
          <a:ln w="6350">
            <a:solidFill>
              <a:srgbClr val="C7C7D0"/>
            </a:solidFill>
            <a:prstDash val="solid"/>
          </a:ln>
        </p:spPr>
        <p:txBody>
          <a:bodyPr/>
          <a:lstStyle/>
          <a:p>
            <a:endParaRPr lang="ja-JP" altLang="en-US"/>
          </a:p>
        </p:txBody>
      </p:sp>
      <p:sp>
        <p:nvSpPr>
          <p:cNvPr id="29" name="Shape 23"/>
          <p:cNvSpPr/>
          <p:nvPr/>
        </p:nvSpPr>
        <p:spPr>
          <a:xfrm>
            <a:off x="6287335" y="4205287"/>
            <a:ext cx="396865" cy="396875"/>
          </a:xfrm>
          <a:prstGeom prst="ellipse">
            <a:avLst/>
          </a:prstGeom>
          <a:solidFill>
            <a:srgbClr val="1B1B27"/>
          </a:solidFill>
          <a:ln/>
        </p:spPr>
        <p:txBody>
          <a:bodyPr/>
          <a:lstStyle/>
          <a:p>
            <a:endParaRPr lang="ja-JP" altLang="en-US"/>
          </a:p>
        </p:txBody>
      </p:sp>
      <p:pic>
        <p:nvPicPr>
          <p:cNvPr id="30" name="Image 4" descr="preencoded.pn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396473" y="4314428"/>
            <a:ext cx="178589" cy="178594"/>
          </a:xfrm>
          <a:prstGeom prst="rect">
            <a:avLst/>
          </a:prstGeom>
        </p:spPr>
      </p:pic>
      <p:sp>
        <p:nvSpPr>
          <p:cNvPr id="31" name="Text 24"/>
          <p:cNvSpPr/>
          <p:nvPr/>
        </p:nvSpPr>
        <p:spPr>
          <a:xfrm>
            <a:off x="6287335" y="4707930"/>
            <a:ext cx="5104280" cy="206673"/>
          </a:xfrm>
          <a:prstGeom prst="rect">
            <a:avLst/>
          </a:prstGeom>
          <a:noFill/>
          <a:ln/>
        </p:spPr>
        <p:txBody>
          <a:bodyPr wrap="none" lIns="0" tIns="0" rIns="0" bIns="0" rtlCol="0" anchor="t"/>
          <a:lstStyle/>
          <a:p>
            <a:pPr marL="0" indent="0" algn="l">
              <a:lnSpc>
                <a:spcPct val="104000"/>
              </a:lnSpc>
              <a:buNone/>
            </a:pPr>
            <a:r>
              <a:rPr lang="zh-CN" altLang="en-US" sz="1300" dirty="0">
                <a:solidFill>
                  <a:srgbClr val="3C3939"/>
                </a:solidFill>
                <a:latin typeface="Raleway" pitchFamily="34" charset="0"/>
                <a:ea typeface="Raleway" pitchFamily="34" charset="-122"/>
                <a:cs typeface="Raleway" pitchFamily="34" charset="-120"/>
              </a:rPr>
              <a:t>医療・福祉</a:t>
            </a:r>
            <a:endParaRPr lang="zh-CN" sz="1300" dirty="0"/>
          </a:p>
        </p:txBody>
      </p:sp>
      <p:sp>
        <p:nvSpPr>
          <p:cNvPr id="32" name="Text 25"/>
          <p:cNvSpPr/>
          <p:nvPr/>
        </p:nvSpPr>
        <p:spPr>
          <a:xfrm>
            <a:off x="6287335" y="4978102"/>
            <a:ext cx="5104280" cy="190500"/>
          </a:xfrm>
          <a:prstGeom prst="rect">
            <a:avLst/>
          </a:prstGeom>
          <a:noFill/>
          <a:ln/>
        </p:spPr>
        <p:txBody>
          <a:bodyPr wrap="none" lIns="0" tIns="0" rIns="0" bIns="0" rtlCol="0" anchor="t"/>
          <a:lstStyle/>
          <a:p>
            <a:pPr marL="0" indent="0" algn="l">
              <a:lnSpc>
                <a:spcPct val="120000"/>
              </a:lnSpc>
              <a:buNone/>
            </a:pPr>
            <a:r>
              <a:rPr lang="ja-JP" altLang="en-US" sz="1000" dirty="0">
                <a:solidFill>
                  <a:srgbClr val="3C3939"/>
                </a:solidFill>
                <a:latin typeface="Roboto" pitchFamily="34" charset="0"/>
                <a:ea typeface="Roboto" pitchFamily="34" charset="-122"/>
                <a:cs typeface="Roboto" pitchFamily="34" charset="-120"/>
              </a:rPr>
              <a:t>地域医療との連携。高齢者見守り・健康増進を温泉・コミュニティを通じて支える。</a:t>
            </a:r>
            <a:endParaRPr lang="ja-JP" sz="1000" dirty="0"/>
          </a:p>
        </p:txBody>
      </p:sp>
      <p:sp>
        <p:nvSpPr>
          <p:cNvPr id="33" name="Shape 26"/>
          <p:cNvSpPr/>
          <p:nvPr/>
        </p:nvSpPr>
        <p:spPr>
          <a:xfrm>
            <a:off x="661475" y="5459313"/>
            <a:ext cx="10868745" cy="19050"/>
          </a:xfrm>
          <a:prstGeom prst="roundRect">
            <a:avLst>
              <a:gd name="adj" fmla="val 49999"/>
            </a:avLst>
          </a:prstGeom>
          <a:solidFill>
            <a:srgbClr val="3C3939">
              <a:alpha val="50000"/>
            </a:srgbClr>
          </a:solidFill>
          <a:ln/>
        </p:spPr>
        <p:txBody>
          <a:bodyPr/>
          <a:lstStyle/>
          <a:p>
            <a:endParaRPr lang="ja-JP" altLang="en-US"/>
          </a:p>
        </p:txBody>
      </p:sp>
      <p:sp>
        <p:nvSpPr>
          <p:cNvPr id="34" name="Text 27"/>
          <p:cNvSpPr/>
          <p:nvPr/>
        </p:nvSpPr>
        <p:spPr>
          <a:xfrm>
            <a:off x="661475" y="5630466"/>
            <a:ext cx="10868745" cy="500063"/>
          </a:xfrm>
          <a:prstGeom prst="rect">
            <a:avLst/>
          </a:prstGeom>
          <a:noFill/>
          <a:ln/>
        </p:spPr>
        <p:txBody>
          <a:bodyPr wrap="square" lIns="0" tIns="0" rIns="0" bIns="0" rtlCol="0" anchor="t"/>
          <a:lstStyle/>
          <a:p>
            <a:pPr marL="0" indent="0" algn="ctr">
              <a:lnSpc>
                <a:spcPct val="120000"/>
              </a:lnSpc>
              <a:spcAft>
                <a:spcPts val="900"/>
              </a:spcAft>
              <a:buNone/>
            </a:pPr>
            <a:r>
              <a:rPr lang="ja-JP" altLang="en-US" sz="1000" b="1" dirty="0">
                <a:solidFill>
                  <a:srgbClr val="3C3939"/>
                </a:solidFill>
                <a:latin typeface="Roboto Bold" pitchFamily="34" charset="0"/>
                <a:ea typeface="Roboto Bold" pitchFamily="34" charset="-122"/>
                <a:cs typeface="Roboto Bold" pitchFamily="34" charset="-120"/>
              </a:rPr>
              <a:t>「地域の価値をつなぎ、地域の未来をつくる。」</a:t>
            </a:r>
            <a:endParaRPr lang="ja-JP" sz="1000" dirty="0"/>
          </a:p>
          <a:p>
            <a:pPr marL="0" indent="0" algn="ctr">
              <a:lnSpc>
                <a:spcPct val="120000"/>
              </a:lnSpc>
              <a:buNone/>
            </a:pPr>
            <a:r>
              <a:rPr lang="ja-JP" altLang="en-US" sz="1000" b="1" dirty="0">
                <a:solidFill>
                  <a:srgbClr val="3C3939"/>
                </a:solidFill>
                <a:latin typeface="Roboto Bold" pitchFamily="34" charset="0"/>
                <a:ea typeface="Roboto Bold" pitchFamily="34" charset="-122"/>
                <a:cs typeface="Roboto Bold" pitchFamily="34" charset="-120"/>
              </a:rPr>
              <a:t>GAIA GROUP　SOCIAL DEVELOPER</a:t>
            </a:r>
            <a:endParaRPr lang="ja-JP" sz="1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661475" y="499070"/>
            <a:ext cx="10868745" cy="439241"/>
          </a:xfrm>
          <a:prstGeom prst="rect">
            <a:avLst/>
          </a:prstGeom>
          <a:noFill/>
          <a:ln/>
        </p:spPr>
        <p:txBody>
          <a:bodyPr wrap="none" lIns="0" tIns="0" rIns="0" bIns="0" rtlCol="0" anchor="t"/>
          <a:lstStyle/>
          <a:p>
            <a:pPr marL="0" indent="0" algn="l">
              <a:lnSpc>
                <a:spcPct val="104000"/>
              </a:lnSpc>
              <a:buNone/>
            </a:pPr>
            <a:r>
              <a:rPr lang="zh-CN" altLang="en-US" sz="2750" dirty="0">
                <a:solidFill>
                  <a:srgbClr val="1B1B27"/>
                </a:solidFill>
                <a:latin typeface="Raleway" pitchFamily="34" charset="0"/>
                <a:ea typeface="Raleway" pitchFamily="34" charset="-122"/>
                <a:cs typeface="Raleway" pitchFamily="34" charset="-120"/>
              </a:rPr>
              <a:t>出典・参考資料</a:t>
            </a:r>
            <a:endParaRPr lang="zh-CN" sz="2750" dirty="0"/>
          </a:p>
        </p:txBody>
      </p:sp>
      <p:sp>
        <p:nvSpPr>
          <p:cNvPr id="3" name="Text 1"/>
          <p:cNvSpPr/>
          <p:nvPr/>
        </p:nvSpPr>
        <p:spPr>
          <a:xfrm>
            <a:off x="661475" y="1177230"/>
            <a:ext cx="10868745" cy="416123"/>
          </a:xfrm>
          <a:prstGeom prst="rect">
            <a:avLst/>
          </a:prstGeom>
          <a:noFill/>
          <a:ln/>
        </p:spPr>
        <p:txBody>
          <a:bodyPr wrap="square" lIns="0" tIns="0" rIns="0" bIns="0" rtlCol="0" anchor="t">
            <a:normAutofit/>
          </a:bodyPr>
          <a:lstStyle/>
          <a:p>
            <a:pPr marL="0" indent="0" algn="l">
              <a:lnSpc>
                <a:spcPct val="123000"/>
              </a:lnSpc>
              <a:buNone/>
            </a:pPr>
            <a:r>
              <a:rPr lang="ja-JP" altLang="en-US" sz="1100" dirty="0">
                <a:solidFill>
                  <a:srgbClr val="3C3939"/>
                </a:solidFill>
                <a:latin typeface="Roboto" pitchFamily="34" charset="0"/>
                <a:ea typeface="Roboto" pitchFamily="34" charset="-122"/>
                <a:cs typeface="Roboto" pitchFamily="34" charset="-120"/>
              </a:rPr>
              <a:t>本資料のPart 1（世界のADデータ）に使用したすべての統計・数値は、以下の5つのADI公開URLから直接引用しています。GAIA側の数値はすべてGAIA内部実績値であり、ADI調査とは定義・母集団・調査方法が異なります。</a:t>
            </a:r>
            <a:endParaRPr lang="ja-JP" sz="1100" dirty="0"/>
          </a:p>
        </p:txBody>
      </p:sp>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61475" y="1727696"/>
            <a:ext cx="3543211" cy="1941810"/>
          </a:xfrm>
          <a:prstGeom prst="rect">
            <a:avLst/>
          </a:prstGeom>
        </p:spPr>
      </p:pic>
      <p:sp>
        <p:nvSpPr>
          <p:cNvPr id="5" name="Text 2"/>
          <p:cNvSpPr/>
          <p:nvPr/>
        </p:nvSpPr>
        <p:spPr>
          <a:xfrm>
            <a:off x="897213" y="1887240"/>
            <a:ext cx="3147934" cy="219571"/>
          </a:xfrm>
          <a:prstGeom prst="rect">
            <a:avLst/>
          </a:prstGeom>
          <a:noFill/>
          <a:ln/>
        </p:spPr>
        <p:txBody>
          <a:bodyPr wrap="none" lIns="0" tIns="0" rIns="0" bIns="0" rtlCol="0" anchor="t"/>
          <a:lstStyle/>
          <a:p>
            <a:pPr marL="0" indent="0" algn="l">
              <a:lnSpc>
                <a:spcPct val="104000"/>
              </a:lnSpc>
              <a:buNone/>
            </a:pPr>
            <a:r>
              <a:rPr lang="zh-CN" altLang="en-US" sz="1350" dirty="0">
                <a:solidFill>
                  <a:srgbClr val="3C3939"/>
                </a:solidFill>
                <a:latin typeface="Raleway" pitchFamily="34" charset="0"/>
                <a:ea typeface="Raleway" pitchFamily="34" charset="-122"/>
                <a:cs typeface="Raleway" pitchFamily="34" charset="-120"/>
              </a:rPr>
              <a:t>ADI 年次横断分析（2022〜2026）</a:t>
            </a:r>
            <a:endParaRPr lang="zh-CN" sz="1350" dirty="0"/>
          </a:p>
        </p:txBody>
      </p:sp>
      <p:sp>
        <p:nvSpPr>
          <p:cNvPr id="6" name="Text 3"/>
          <p:cNvSpPr/>
          <p:nvPr/>
        </p:nvSpPr>
        <p:spPr>
          <a:xfrm>
            <a:off x="897213" y="2178447"/>
            <a:ext cx="3147934" cy="1111945"/>
          </a:xfrm>
          <a:prstGeom prst="rect">
            <a:avLst/>
          </a:prstGeom>
          <a:noFill/>
          <a:ln/>
        </p:spPr>
        <p:txBody>
          <a:bodyPr wrap="square" lIns="0" tIns="0" rIns="0" bIns="0" rtlCol="0" anchor="t">
            <a:normAutofit/>
          </a:bodyPr>
          <a:lstStyle/>
          <a:p>
            <a:pPr marL="0" indent="0" algn="l">
              <a:lnSpc>
                <a:spcPct val="123000"/>
              </a:lnSpc>
              <a:spcAft>
                <a:spcPts val="550"/>
              </a:spcAft>
              <a:buNone/>
            </a:pPr>
            <a:r>
              <a:rPr lang="ja-JP" altLang="en-US" sz="1100" dirty="0">
                <a:solidFill>
                  <a:srgbClr val="3C3939"/>
                </a:solidFill>
                <a:latin typeface="Roboto" pitchFamily="34" charset="0"/>
                <a:ea typeface="Roboto" pitchFamily="34" charset="-122"/>
                <a:cs typeface="Roboto" pitchFamily="34" charset="-120"/>
              </a:rPr>
              <a:t>「Ospitalità nei borghi: i numeri dell'Albergo Diffuso」― 平均施設規模・外国人比率・雇用・営業期間等の横断データ</a:t>
            </a:r>
            <a:endParaRPr lang="ja-JP" sz="1100" dirty="0"/>
          </a:p>
          <a:p>
            <a:pPr marL="0" indent="0" algn="l">
              <a:lnSpc>
                <a:spcPct val="123000"/>
              </a:lnSpc>
              <a:buNone/>
            </a:pPr>
            <a:r>
              <a:rPr lang="ja-JP" altLang="en-US" sz="1100" b="1" u="sng" dirty="0">
                <a:solidFill>
                  <a:srgbClr val="1B1B27"/>
                </a:solidFill>
                <a:latin typeface="Roboto Bold" pitchFamily="34" charset="0"/>
                <a:ea typeface="Roboto Bold" pitchFamily="34" charset="-122"/>
                <a:cs typeface="Roboto Bold" pitchFamily="34" charset="-120"/>
                <a:hlinkClick r:id="rId4">
                  <a:extLst>
                    <a:ext uri="{A12FA001-AC4F-418D-AE19-62706E023703}">
                      <ahyp:hlinkClr xmlns:ahyp="http://schemas.microsoft.com/office/drawing/2018/hyperlinkcolor" val="tx"/>
                    </a:ext>
                  </a:extLst>
                </a:hlinkClick>
              </a:rPr>
              <a:t>albergodiffuso.com/ospitalita-nei-borghi-i-numeri-dellalbergo-diffuso.html</a:t>
            </a:r>
            <a:endParaRPr lang="ja-JP" sz="1100" dirty="0"/>
          </a:p>
        </p:txBody>
      </p:sp>
      <p:pic>
        <p:nvPicPr>
          <p:cNvPr id="7" name="Image 1"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324143" y="1727696"/>
            <a:ext cx="3543311" cy="1941810"/>
          </a:xfrm>
          <a:prstGeom prst="rect">
            <a:avLst/>
          </a:prstGeom>
        </p:spPr>
      </p:pic>
      <p:sp>
        <p:nvSpPr>
          <p:cNvPr id="8" name="Text 4"/>
          <p:cNvSpPr/>
          <p:nvPr/>
        </p:nvSpPr>
        <p:spPr>
          <a:xfrm>
            <a:off x="4559880" y="1887240"/>
            <a:ext cx="3148033" cy="439142"/>
          </a:xfrm>
          <a:prstGeom prst="rect">
            <a:avLst/>
          </a:prstGeom>
          <a:noFill/>
          <a:ln/>
        </p:spPr>
        <p:txBody>
          <a:bodyPr wrap="square" lIns="0" tIns="0" rIns="0" bIns="0" rtlCol="0" anchor="t">
            <a:normAutofit/>
          </a:bodyPr>
          <a:lstStyle/>
          <a:p>
            <a:pPr marL="0" indent="0" algn="l">
              <a:lnSpc>
                <a:spcPct val="104000"/>
              </a:lnSpc>
              <a:buNone/>
            </a:pPr>
            <a:r>
              <a:rPr lang="ja-JP" altLang="en-US" sz="1350" dirty="0">
                <a:solidFill>
                  <a:srgbClr val="3C3939"/>
                </a:solidFill>
                <a:latin typeface="Raleway" pitchFamily="34" charset="0"/>
                <a:ea typeface="Raleway" pitchFamily="34" charset="-122"/>
                <a:cs typeface="Raleway" pitchFamily="34" charset="-120"/>
              </a:rPr>
              <a:t>Osservatorio ADI 地域インパクト調査（2026年8月）</a:t>
            </a:r>
            <a:endParaRPr lang="ja-JP" sz="1350" dirty="0"/>
          </a:p>
        </p:txBody>
      </p:sp>
      <p:sp>
        <p:nvSpPr>
          <p:cNvPr id="9" name="Text 5"/>
          <p:cNvSpPr/>
          <p:nvPr/>
        </p:nvSpPr>
        <p:spPr>
          <a:xfrm>
            <a:off x="4559880" y="2398018"/>
            <a:ext cx="3148033" cy="1111945"/>
          </a:xfrm>
          <a:prstGeom prst="rect">
            <a:avLst/>
          </a:prstGeom>
          <a:noFill/>
          <a:ln/>
        </p:spPr>
        <p:txBody>
          <a:bodyPr wrap="square" lIns="0" tIns="0" rIns="0" bIns="0" rtlCol="0" anchor="t">
            <a:normAutofit/>
          </a:bodyPr>
          <a:lstStyle/>
          <a:p>
            <a:pPr marL="0" indent="0" algn="l">
              <a:lnSpc>
                <a:spcPct val="123000"/>
              </a:lnSpc>
              <a:spcAft>
                <a:spcPts val="550"/>
              </a:spcAft>
              <a:buNone/>
            </a:pPr>
            <a:r>
              <a:rPr lang="ja-JP" altLang="en-US" sz="1100" dirty="0">
                <a:solidFill>
                  <a:srgbClr val="3C3939"/>
                </a:solidFill>
                <a:latin typeface="Roboto" pitchFamily="34" charset="0"/>
                <a:ea typeface="Roboto" pitchFamily="34" charset="-122"/>
                <a:cs typeface="Roboto" pitchFamily="34" charset="-120"/>
              </a:rPr>
              <a:t>「L'impatto dell'Albergo Diffuso nei borghi」― 新規事業84%・新住民77%・住宅再生71%等の集落別報告割合</a:t>
            </a:r>
            <a:endParaRPr lang="ja-JP" sz="1100" dirty="0"/>
          </a:p>
          <a:p>
            <a:pPr marL="0" indent="0" algn="l">
              <a:lnSpc>
                <a:spcPct val="123000"/>
              </a:lnSpc>
              <a:buNone/>
            </a:pPr>
            <a:r>
              <a:rPr lang="ja-JP" altLang="en-US" sz="1100" b="1" u="sng" dirty="0">
                <a:solidFill>
                  <a:srgbClr val="1B1B27"/>
                </a:solidFill>
                <a:latin typeface="Roboto Bold" pitchFamily="34" charset="0"/>
                <a:ea typeface="Roboto Bold" pitchFamily="34" charset="-122"/>
                <a:cs typeface="Roboto Bold" pitchFamily="34" charset="-120"/>
                <a:hlinkClick r:id="rId6">
                  <a:extLst>
                    <a:ext uri="{A12FA001-AC4F-418D-AE19-62706E023703}">
                      <ahyp:hlinkClr xmlns:ahyp="http://schemas.microsoft.com/office/drawing/2018/hyperlinkcolor" val="tx"/>
                    </a:ext>
                  </a:extLst>
                </a:hlinkClick>
              </a:rPr>
              <a:t>albergodiffuso.com/limpatto-dellalbergo-diffuso-nei-borghi.html</a:t>
            </a:r>
            <a:endParaRPr lang="ja-JP" sz="1100" dirty="0"/>
          </a:p>
        </p:txBody>
      </p:sp>
      <p:pic>
        <p:nvPicPr>
          <p:cNvPr id="10"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986910" y="1727696"/>
            <a:ext cx="3543311" cy="1941810"/>
          </a:xfrm>
          <a:prstGeom prst="rect">
            <a:avLst/>
          </a:prstGeom>
        </p:spPr>
      </p:pic>
      <p:sp>
        <p:nvSpPr>
          <p:cNvPr id="11" name="Text 6"/>
          <p:cNvSpPr/>
          <p:nvPr/>
        </p:nvSpPr>
        <p:spPr>
          <a:xfrm>
            <a:off x="8222647" y="1887240"/>
            <a:ext cx="3148033" cy="219571"/>
          </a:xfrm>
          <a:prstGeom prst="rect">
            <a:avLst/>
          </a:prstGeom>
          <a:noFill/>
          <a:ln/>
        </p:spPr>
        <p:txBody>
          <a:bodyPr wrap="none" lIns="0" tIns="0" rIns="0" bIns="0" rtlCol="0" anchor="t"/>
          <a:lstStyle/>
          <a:p>
            <a:pPr marL="0" indent="0" algn="l">
              <a:lnSpc>
                <a:spcPct val="104000"/>
              </a:lnSpc>
              <a:buNone/>
            </a:pPr>
            <a:r>
              <a:rPr lang="en-US" sz="1350" dirty="0">
                <a:solidFill>
                  <a:srgbClr val="3C3939"/>
                </a:solidFill>
                <a:latin typeface="Raleway" pitchFamily="34" charset="0"/>
                <a:ea typeface="Raleway" pitchFamily="34" charset="-122"/>
                <a:cs typeface="Raleway" pitchFamily="34" charset="-120"/>
              </a:rPr>
              <a:t>ADI Report 2026</a:t>
            </a:r>
            <a:endParaRPr lang="en-US" sz="1350" dirty="0"/>
          </a:p>
        </p:txBody>
      </p:sp>
      <p:sp>
        <p:nvSpPr>
          <p:cNvPr id="12" name="Text 7"/>
          <p:cNvSpPr/>
          <p:nvPr/>
        </p:nvSpPr>
        <p:spPr>
          <a:xfrm>
            <a:off x="8222647" y="2178447"/>
            <a:ext cx="3148033" cy="1111945"/>
          </a:xfrm>
          <a:prstGeom prst="rect">
            <a:avLst/>
          </a:prstGeom>
          <a:noFill/>
          <a:ln/>
        </p:spPr>
        <p:txBody>
          <a:bodyPr wrap="square" lIns="0" tIns="0" rIns="0" bIns="0" rtlCol="0" anchor="t">
            <a:normAutofit/>
          </a:bodyPr>
          <a:lstStyle/>
          <a:p>
            <a:pPr marL="0" indent="0" algn="l">
              <a:lnSpc>
                <a:spcPct val="123000"/>
              </a:lnSpc>
              <a:spcAft>
                <a:spcPts val="550"/>
              </a:spcAft>
              <a:buNone/>
            </a:pPr>
            <a:r>
              <a:rPr lang="ja-JP" altLang="en-US" sz="1100" dirty="0">
                <a:solidFill>
                  <a:srgbClr val="3C3939"/>
                </a:solidFill>
                <a:latin typeface="Roboto" pitchFamily="34" charset="0"/>
                <a:ea typeface="Roboto" pitchFamily="34" charset="-122"/>
                <a:cs typeface="Roboto" pitchFamily="34" charset="-120"/>
              </a:rPr>
              <a:t>「Report Alberghi Diffusi 2026」― 不動産活用モデル（賃貸2/3）・平均滞在日数2.8日・主要外国人市場等</a:t>
            </a:r>
            <a:endParaRPr lang="ja-JP" sz="1100" dirty="0"/>
          </a:p>
          <a:p>
            <a:pPr marL="0" indent="0" algn="l">
              <a:lnSpc>
                <a:spcPct val="123000"/>
              </a:lnSpc>
              <a:buNone/>
            </a:pPr>
            <a:r>
              <a:rPr lang="ja-JP" altLang="en-US" sz="1100" b="1" u="sng" dirty="0">
                <a:solidFill>
                  <a:srgbClr val="1B1B27"/>
                </a:solidFill>
                <a:latin typeface="Roboto Bold" pitchFamily="34" charset="0"/>
                <a:ea typeface="Roboto Bold" pitchFamily="34" charset="-122"/>
                <a:cs typeface="Roboto Bold" pitchFamily="34" charset="-120"/>
                <a:hlinkClick r:id="rId7">
                  <a:extLst>
                    <a:ext uri="{A12FA001-AC4F-418D-AE19-62706E023703}">
                      <ahyp:hlinkClr xmlns:ahyp="http://schemas.microsoft.com/office/drawing/2018/hyperlinkcolor" val="tx"/>
                    </a:ext>
                  </a:extLst>
                </a:hlinkClick>
              </a:rPr>
              <a:t>albergodiffuso.com/report-alberghi-diffusi-2026.html</a:t>
            </a:r>
            <a:endParaRPr lang="ja-JP" sz="1100" dirty="0"/>
          </a:p>
        </p:txBody>
      </p:sp>
      <p:pic>
        <p:nvPicPr>
          <p:cNvPr id="13" name="Image 3" descr="preencoded.png"/>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61475" y="3788966"/>
            <a:ext cx="3543211" cy="1722239"/>
          </a:xfrm>
          <a:prstGeom prst="rect">
            <a:avLst/>
          </a:prstGeom>
        </p:spPr>
      </p:pic>
      <p:sp>
        <p:nvSpPr>
          <p:cNvPr id="14" name="Text 8"/>
          <p:cNvSpPr/>
          <p:nvPr/>
        </p:nvSpPr>
        <p:spPr>
          <a:xfrm>
            <a:off x="897213" y="3948509"/>
            <a:ext cx="3147934" cy="219571"/>
          </a:xfrm>
          <a:prstGeom prst="rect">
            <a:avLst/>
          </a:prstGeom>
          <a:noFill/>
          <a:ln/>
        </p:spPr>
        <p:txBody>
          <a:bodyPr wrap="none" lIns="0" tIns="0" rIns="0" bIns="0" rtlCol="0" anchor="t"/>
          <a:lstStyle/>
          <a:p>
            <a:pPr marL="0" indent="0" algn="l">
              <a:lnSpc>
                <a:spcPct val="104000"/>
              </a:lnSpc>
              <a:buNone/>
            </a:pPr>
            <a:r>
              <a:rPr lang="en-US" sz="1350" dirty="0">
                <a:solidFill>
                  <a:srgbClr val="3C3939"/>
                </a:solidFill>
                <a:latin typeface="Raleway" pitchFamily="34" charset="0"/>
                <a:ea typeface="Raleway" pitchFamily="34" charset="-122"/>
                <a:cs typeface="Raleway" pitchFamily="34" charset="-120"/>
              </a:rPr>
              <a:t>ADI Report 2025</a:t>
            </a:r>
            <a:endParaRPr lang="en-US" sz="1350" dirty="0"/>
          </a:p>
        </p:txBody>
      </p:sp>
      <p:sp>
        <p:nvSpPr>
          <p:cNvPr id="15" name="Text 9"/>
          <p:cNvSpPr/>
          <p:nvPr/>
        </p:nvSpPr>
        <p:spPr>
          <a:xfrm>
            <a:off x="897213" y="4239716"/>
            <a:ext cx="3147934" cy="903883"/>
          </a:xfrm>
          <a:prstGeom prst="rect">
            <a:avLst/>
          </a:prstGeom>
          <a:noFill/>
          <a:ln/>
        </p:spPr>
        <p:txBody>
          <a:bodyPr wrap="square" lIns="0" tIns="0" rIns="0" bIns="0" rtlCol="0" anchor="t">
            <a:normAutofit/>
          </a:bodyPr>
          <a:lstStyle/>
          <a:p>
            <a:pPr marL="0" indent="0" algn="l">
              <a:lnSpc>
                <a:spcPct val="123000"/>
              </a:lnSpc>
              <a:spcAft>
                <a:spcPts val="550"/>
              </a:spcAft>
              <a:buNone/>
            </a:pPr>
            <a:r>
              <a:rPr lang="ja-JP" altLang="en-US" sz="1100" dirty="0">
                <a:solidFill>
                  <a:srgbClr val="3C3939"/>
                </a:solidFill>
                <a:latin typeface="Roboto" pitchFamily="34" charset="0"/>
                <a:ea typeface="Roboto" pitchFamily="34" charset="-122"/>
                <a:cs typeface="Roboto" pitchFamily="34" charset="-120"/>
              </a:rPr>
              <a:t>「Albergo Diffuso Report 2025」― 飲食提供形態（内部60%・提携30%・朝食のみ10%）等</a:t>
            </a:r>
            <a:endParaRPr lang="ja-JP" sz="1100" dirty="0"/>
          </a:p>
          <a:p>
            <a:pPr marL="0" indent="0" algn="l">
              <a:lnSpc>
                <a:spcPct val="123000"/>
              </a:lnSpc>
              <a:buNone/>
            </a:pPr>
            <a:r>
              <a:rPr lang="ja-JP" altLang="en-US" sz="1100" b="1" u="sng" dirty="0">
                <a:solidFill>
                  <a:srgbClr val="1B1B27"/>
                </a:solidFill>
                <a:latin typeface="Roboto Bold" pitchFamily="34" charset="0"/>
                <a:ea typeface="Roboto Bold" pitchFamily="34" charset="-122"/>
                <a:cs typeface="Roboto Bold" pitchFamily="34" charset="-120"/>
                <a:hlinkClick r:id="rId9">
                  <a:extLst>
                    <a:ext uri="{A12FA001-AC4F-418D-AE19-62706E023703}">
                      <ahyp:hlinkClr xmlns:ahyp="http://schemas.microsoft.com/office/drawing/2018/hyperlinkcolor" val="tx"/>
                    </a:ext>
                  </a:extLst>
                </a:hlinkClick>
              </a:rPr>
              <a:t>albergodiffuso.com/albergo-diffuso-report-2025.html</a:t>
            </a:r>
            <a:endParaRPr lang="ja-JP" sz="1100" dirty="0"/>
          </a:p>
        </p:txBody>
      </p:sp>
      <p:pic>
        <p:nvPicPr>
          <p:cNvPr id="16" name="Image 4" descr="preencoded.png"/>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4324143" y="3788966"/>
            <a:ext cx="3543311" cy="1722239"/>
          </a:xfrm>
          <a:prstGeom prst="rect">
            <a:avLst/>
          </a:prstGeom>
        </p:spPr>
      </p:pic>
      <p:sp>
        <p:nvSpPr>
          <p:cNvPr id="17" name="Text 10"/>
          <p:cNvSpPr/>
          <p:nvPr/>
        </p:nvSpPr>
        <p:spPr>
          <a:xfrm>
            <a:off x="4559880" y="3948509"/>
            <a:ext cx="3148033" cy="219571"/>
          </a:xfrm>
          <a:prstGeom prst="rect">
            <a:avLst/>
          </a:prstGeom>
          <a:noFill/>
          <a:ln/>
        </p:spPr>
        <p:txBody>
          <a:bodyPr wrap="none" lIns="0" tIns="0" rIns="0" bIns="0" rtlCol="0" anchor="t"/>
          <a:lstStyle/>
          <a:p>
            <a:pPr marL="0" indent="0" algn="l">
              <a:lnSpc>
                <a:spcPct val="104000"/>
              </a:lnSpc>
              <a:buNone/>
            </a:pPr>
            <a:r>
              <a:rPr lang="ja-JP" altLang="en-US" sz="1350" dirty="0">
                <a:solidFill>
                  <a:srgbClr val="3C3939"/>
                </a:solidFill>
                <a:latin typeface="Raleway" pitchFamily="34" charset="0"/>
                <a:ea typeface="Raleway" pitchFamily="34" charset="-122"/>
                <a:cs typeface="Raleway" pitchFamily="34" charset="-120"/>
              </a:rPr>
              <a:t>ADI 2022年観光シーズン動向調査</a:t>
            </a:r>
            <a:endParaRPr lang="ja-JP" sz="1350" dirty="0"/>
          </a:p>
        </p:txBody>
      </p:sp>
      <p:sp>
        <p:nvSpPr>
          <p:cNvPr id="18" name="Text 11"/>
          <p:cNvSpPr/>
          <p:nvPr/>
        </p:nvSpPr>
        <p:spPr>
          <a:xfrm>
            <a:off x="4559880" y="4239716"/>
            <a:ext cx="3148033" cy="1111945"/>
          </a:xfrm>
          <a:prstGeom prst="rect">
            <a:avLst/>
          </a:prstGeom>
          <a:noFill/>
          <a:ln/>
        </p:spPr>
        <p:txBody>
          <a:bodyPr wrap="square" lIns="0" tIns="0" rIns="0" bIns="0" rtlCol="0" anchor="t">
            <a:normAutofit/>
          </a:bodyPr>
          <a:lstStyle/>
          <a:p>
            <a:pPr marL="0" indent="0" algn="l">
              <a:lnSpc>
                <a:spcPct val="123000"/>
              </a:lnSpc>
              <a:spcAft>
                <a:spcPts val="550"/>
              </a:spcAft>
              <a:buNone/>
            </a:pPr>
            <a:r>
              <a:rPr lang="ja-JP" altLang="en-US" sz="1100" dirty="0">
                <a:solidFill>
                  <a:srgbClr val="3C3939"/>
                </a:solidFill>
                <a:latin typeface="Roboto" pitchFamily="34" charset="0"/>
                <a:ea typeface="Roboto" pitchFamily="34" charset="-122"/>
                <a:cs typeface="Roboto" pitchFamily="34" charset="-120"/>
              </a:rPr>
              <a:t>「Alberghi Diffusi: andamento della stagione turistica 2022」― 外国人宿泊者増加70%超・1施設あたり外国人比率約53%等</a:t>
            </a:r>
            <a:endParaRPr lang="ja-JP" sz="1100" dirty="0"/>
          </a:p>
          <a:p>
            <a:pPr marL="0" indent="0" algn="l">
              <a:lnSpc>
                <a:spcPct val="123000"/>
              </a:lnSpc>
              <a:buNone/>
            </a:pPr>
            <a:r>
              <a:rPr lang="ja-JP" altLang="en-US" sz="1100" b="1" u="sng" dirty="0">
                <a:solidFill>
                  <a:srgbClr val="1B1B27"/>
                </a:solidFill>
                <a:latin typeface="Roboto Bold" pitchFamily="34" charset="0"/>
                <a:ea typeface="Roboto Bold" pitchFamily="34" charset="-122"/>
                <a:cs typeface="Roboto Bold" pitchFamily="34" charset="-120"/>
                <a:hlinkClick r:id="rId11">
                  <a:extLst>
                    <a:ext uri="{A12FA001-AC4F-418D-AE19-62706E023703}">
                      <ahyp:hlinkClr xmlns:ahyp="http://schemas.microsoft.com/office/drawing/2018/hyperlinkcolor" val="tx"/>
                    </a:ext>
                  </a:extLst>
                </a:hlinkClick>
              </a:rPr>
              <a:t>albergodiffuso.com/alberghi-diffusi-andamento-della-stagione-turistica-2022.html</a:t>
            </a:r>
            <a:endParaRPr lang="ja-JP" sz="1100" dirty="0"/>
          </a:p>
        </p:txBody>
      </p:sp>
      <p:sp>
        <p:nvSpPr>
          <p:cNvPr id="19" name="Shape 12"/>
          <p:cNvSpPr/>
          <p:nvPr/>
        </p:nvSpPr>
        <p:spPr>
          <a:xfrm>
            <a:off x="661475" y="5645547"/>
            <a:ext cx="10868745" cy="713284"/>
          </a:xfrm>
          <a:prstGeom prst="roundRect">
            <a:avLst>
              <a:gd name="adj" fmla="val 8278"/>
            </a:avLst>
          </a:prstGeom>
          <a:solidFill>
            <a:srgbClr val="E1E1EA"/>
          </a:solidFill>
          <a:ln/>
        </p:spPr>
        <p:txBody>
          <a:bodyPr/>
          <a:lstStyle/>
          <a:p>
            <a:endParaRPr lang="ja-JP" altLang="en-US"/>
          </a:p>
        </p:txBody>
      </p:sp>
      <p:pic>
        <p:nvPicPr>
          <p:cNvPr id="20" name="Image 5" descr="preencoded.png"/>
          <p:cNvPicPr>
            <a:picLocks noChangeAspect="1"/>
          </p:cNvPicPr>
          <p:nvPr/>
        </p:nvPicPr>
        <p:blipFill>
          <a:blip r:embed="rId12"/>
          <a:stretch>
            <a:fillRect/>
          </a:stretch>
        </p:blipFill>
        <p:spPr>
          <a:xfrm>
            <a:off x="801965" y="5816898"/>
            <a:ext cx="175712" cy="140494"/>
          </a:xfrm>
          <a:prstGeom prst="rect">
            <a:avLst/>
          </a:prstGeom>
        </p:spPr>
      </p:pic>
      <p:sp>
        <p:nvSpPr>
          <p:cNvPr id="21" name="Text 13"/>
          <p:cNvSpPr/>
          <p:nvPr/>
        </p:nvSpPr>
        <p:spPr>
          <a:xfrm>
            <a:off x="1118167" y="5800130"/>
            <a:ext cx="10271563" cy="416123"/>
          </a:xfrm>
          <a:prstGeom prst="rect">
            <a:avLst/>
          </a:prstGeom>
          <a:noFill/>
          <a:ln/>
        </p:spPr>
        <p:txBody>
          <a:bodyPr wrap="square" lIns="0" tIns="0" rIns="0" bIns="0" rtlCol="0" anchor="t">
            <a:normAutofit/>
          </a:bodyPr>
          <a:lstStyle/>
          <a:p>
            <a:pPr marL="0" indent="0" algn="l">
              <a:lnSpc>
                <a:spcPct val="123000"/>
              </a:lnSpc>
              <a:buNone/>
            </a:pPr>
            <a:r>
              <a:rPr lang="ja-JP" altLang="en-US" sz="1100" dirty="0">
                <a:solidFill>
                  <a:srgbClr val="000000"/>
                </a:solidFill>
                <a:latin typeface="Roboto" pitchFamily="34" charset="0"/>
                <a:ea typeface="Roboto" pitchFamily="34" charset="-122"/>
                <a:cs typeface="Roboto" pitchFamily="34" charset="-120"/>
              </a:rPr>
              <a:t>※ ADI公開資料では調査母数・回答率・調査方法等が十分に開示されていない場合があります。本資料に記載の数値は「調査において報告された割合」として参照するものであり、統計的な因果関係や一般化を保証するものではありません。</a:t>
            </a:r>
            <a:endParaRPr lang="ja-JP" sz="11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661475" y="995363"/>
            <a:ext cx="10868745" cy="516731"/>
          </a:xfrm>
          <a:prstGeom prst="rect">
            <a:avLst/>
          </a:prstGeom>
          <a:noFill/>
          <a:ln/>
        </p:spPr>
        <p:txBody>
          <a:bodyPr wrap="none" lIns="0" tIns="0" rIns="0" bIns="0" rtlCol="0" anchor="t"/>
          <a:lstStyle/>
          <a:p>
            <a:pPr marL="0" indent="0" algn="l">
              <a:lnSpc>
                <a:spcPct val="104000"/>
              </a:lnSpc>
              <a:buNone/>
            </a:pPr>
            <a:r>
              <a:rPr lang="ja-JP" altLang="en-US" sz="3250" dirty="0">
                <a:solidFill>
                  <a:srgbClr val="1B1B27"/>
                </a:solidFill>
                <a:latin typeface="Raleway" pitchFamily="34" charset="0"/>
                <a:ea typeface="Raleway" pitchFamily="34" charset="-122"/>
                <a:cs typeface="Raleway" pitchFamily="34" charset="-120"/>
              </a:rPr>
              <a:t>そもそもAlbergo Diffusoとは？</a:t>
            </a:r>
            <a:endParaRPr lang="ja-JP" sz="3250" dirty="0"/>
          </a:p>
        </p:txBody>
      </p:sp>
      <p:sp>
        <p:nvSpPr>
          <p:cNvPr id="3" name="Text 1"/>
          <p:cNvSpPr/>
          <p:nvPr/>
        </p:nvSpPr>
        <p:spPr>
          <a:xfrm>
            <a:off x="661475" y="1842790"/>
            <a:ext cx="10868745" cy="529233"/>
          </a:xfrm>
          <a:prstGeom prst="rect">
            <a:avLst/>
          </a:prstGeom>
          <a:noFill/>
          <a:ln/>
        </p:spPr>
        <p:txBody>
          <a:bodyPr wrap="square" lIns="0" tIns="0" rIns="0" bIns="0" rtlCol="0" anchor="t">
            <a:normAutofit/>
          </a:bodyPr>
          <a:lstStyle/>
          <a:p>
            <a:pPr marL="0" indent="0" algn="l">
              <a:lnSpc>
                <a:spcPct val="133000"/>
              </a:lnSpc>
              <a:buNone/>
            </a:pPr>
            <a:r>
              <a:rPr lang="ja-JP" altLang="en-US" sz="1300" dirty="0">
                <a:solidFill>
                  <a:srgbClr val="3C3939"/>
                </a:solidFill>
                <a:latin typeface="Roboto" pitchFamily="34" charset="0"/>
                <a:ea typeface="Roboto" pitchFamily="34" charset="-122"/>
                <a:cs typeface="Roboto" pitchFamily="34" charset="-120"/>
              </a:rPr>
              <a:t>Albergo Diffuso（AD）は、イタリア発祥の「分散型宿泊」の概念です。一般的なホテルとの根本的な違いを理解することが、GAIAの取り組みを理解する出発点となります。</a:t>
            </a:r>
            <a:endParaRPr lang="ja-JP" sz="1300" dirty="0"/>
          </a:p>
        </p:txBody>
      </p:sp>
      <p:sp>
        <p:nvSpPr>
          <p:cNvPr id="4" name="Shape 2"/>
          <p:cNvSpPr/>
          <p:nvPr/>
        </p:nvSpPr>
        <p:spPr>
          <a:xfrm>
            <a:off x="661475" y="2744093"/>
            <a:ext cx="1124220" cy="251420"/>
          </a:xfrm>
          <a:prstGeom prst="roundRect">
            <a:avLst>
              <a:gd name="adj" fmla="val 22103"/>
            </a:avLst>
          </a:prstGeom>
          <a:noFill/>
          <a:ln w="6350">
            <a:solidFill>
              <a:srgbClr val="1B1B27"/>
            </a:solidFill>
            <a:prstDash val="solid"/>
          </a:ln>
        </p:spPr>
        <p:txBody>
          <a:bodyPr/>
          <a:lstStyle/>
          <a:p>
            <a:endParaRPr lang="ja-JP" altLang="en-US"/>
          </a:p>
        </p:txBody>
      </p:sp>
      <p:sp>
        <p:nvSpPr>
          <p:cNvPr id="5" name="Text 3"/>
          <p:cNvSpPr/>
          <p:nvPr/>
        </p:nvSpPr>
        <p:spPr>
          <a:xfrm>
            <a:off x="760691" y="2793702"/>
            <a:ext cx="1535372" cy="152202"/>
          </a:xfrm>
          <a:prstGeom prst="rect">
            <a:avLst/>
          </a:prstGeom>
          <a:noFill/>
          <a:ln/>
        </p:spPr>
        <p:txBody>
          <a:bodyPr wrap="none" lIns="0" tIns="0" rIns="0" bIns="0" rtlCol="0" anchor="t"/>
          <a:lstStyle/>
          <a:p>
            <a:pPr marL="0" indent="0" algn="l">
              <a:lnSpc>
                <a:spcPct val="96000"/>
              </a:lnSpc>
              <a:buNone/>
            </a:pPr>
            <a:r>
              <a:rPr lang="ja-JP" altLang="en-US" sz="1000" dirty="0">
                <a:solidFill>
                  <a:srgbClr val="1B1B27"/>
                </a:solidFill>
                <a:latin typeface="Roboto" pitchFamily="34" charset="0"/>
                <a:ea typeface="Roboto" pitchFamily="34" charset="-122"/>
                <a:cs typeface="Roboto" pitchFamily="34" charset="-120"/>
              </a:rPr>
              <a:t>一般的なホテル</a:t>
            </a:r>
            <a:endParaRPr lang="ja-JP" sz="1000" dirty="0"/>
          </a:p>
        </p:txBody>
      </p:sp>
      <p:sp>
        <p:nvSpPr>
          <p:cNvPr id="6" name="Text 4"/>
          <p:cNvSpPr/>
          <p:nvPr/>
        </p:nvSpPr>
        <p:spPr>
          <a:xfrm>
            <a:off x="661475" y="3061593"/>
            <a:ext cx="5232666" cy="258465"/>
          </a:xfrm>
          <a:prstGeom prst="rect">
            <a:avLst/>
          </a:prstGeom>
          <a:noFill/>
          <a:ln/>
        </p:spPr>
        <p:txBody>
          <a:bodyPr wrap="none" lIns="0" tIns="0" rIns="0" bIns="0" rtlCol="0" anchor="t"/>
          <a:lstStyle/>
          <a:p>
            <a:pPr marL="0" indent="0" algn="l">
              <a:lnSpc>
                <a:spcPct val="104000"/>
              </a:lnSpc>
              <a:buNone/>
            </a:pPr>
            <a:r>
              <a:rPr lang="ja-JP" altLang="en-US" sz="1600" dirty="0">
                <a:solidFill>
                  <a:srgbClr val="1B1B27"/>
                </a:solidFill>
                <a:latin typeface="Raleway" pitchFamily="34" charset="0"/>
                <a:ea typeface="Raleway" pitchFamily="34" charset="-122"/>
                <a:cs typeface="Raleway" pitchFamily="34" charset="-120"/>
              </a:rPr>
              <a:t>集約型モデル</a:t>
            </a:r>
            <a:endParaRPr lang="ja-JP" sz="1600" dirty="0"/>
          </a:p>
        </p:txBody>
      </p:sp>
      <p:sp>
        <p:nvSpPr>
          <p:cNvPr id="7" name="Text 5"/>
          <p:cNvSpPr/>
          <p:nvPr/>
        </p:nvSpPr>
        <p:spPr>
          <a:xfrm>
            <a:off x="661475" y="3485356"/>
            <a:ext cx="5232666" cy="1231999"/>
          </a:xfrm>
          <a:prstGeom prst="rect">
            <a:avLst/>
          </a:prstGeom>
          <a:noFill/>
          <a:ln/>
        </p:spPr>
        <p:txBody>
          <a:bodyPr wrap="square" lIns="0" tIns="66156" rIns="0" bIns="0" rtlCol="0" anchor="t">
            <a:normAutofit/>
          </a:bodyPr>
          <a:lstStyle/>
          <a:p>
            <a:pPr marL="264160" indent="-264160" algn="l">
              <a:lnSpc>
                <a:spcPct val="133000"/>
              </a:lnSpc>
              <a:buSzPct val="100000"/>
              <a:buChar char="•"/>
            </a:pPr>
            <a:r>
              <a:rPr lang="ja-JP" altLang="en-US" sz="1300" dirty="0">
                <a:solidFill>
                  <a:srgbClr val="3C3939"/>
                </a:solidFill>
                <a:latin typeface="Roboto" pitchFamily="34" charset="0"/>
                <a:ea typeface="Roboto" pitchFamily="34" charset="-122"/>
                <a:cs typeface="Roboto" pitchFamily="34" charset="-120"/>
              </a:rPr>
              <a:t>一つの建物の中にフロント・客室・レストラン・サービスを集約</a:t>
            </a:r>
            <a:endParaRPr lang="ja-JP" sz="1300" dirty="0"/>
          </a:p>
          <a:p>
            <a:pPr marL="264160" indent="-264160" algn="l">
              <a:lnSpc>
                <a:spcPct val="133000"/>
              </a:lnSpc>
              <a:buSzPct val="100000"/>
              <a:buChar char="•"/>
            </a:pPr>
            <a:r>
              <a:rPr lang="ja-JP" altLang="en-US" sz="1300" dirty="0">
                <a:solidFill>
                  <a:srgbClr val="3C3939"/>
                </a:solidFill>
                <a:latin typeface="Roboto" pitchFamily="34" charset="0"/>
                <a:ea typeface="Roboto" pitchFamily="34" charset="-122"/>
                <a:cs typeface="Roboto" pitchFamily="34" charset="-120"/>
              </a:rPr>
              <a:t>宿泊者はホテル内部で完結する消費行動をとる</a:t>
            </a:r>
            <a:endParaRPr lang="ja-JP" sz="1300" dirty="0"/>
          </a:p>
          <a:p>
            <a:pPr marL="264160" indent="-264160" algn="l">
              <a:lnSpc>
                <a:spcPct val="133000"/>
              </a:lnSpc>
              <a:buSzPct val="100000"/>
              <a:buChar char="•"/>
            </a:pPr>
            <a:r>
              <a:rPr lang="ja-JP" altLang="en-US" sz="1300" dirty="0">
                <a:solidFill>
                  <a:srgbClr val="3C3939"/>
                </a:solidFill>
                <a:latin typeface="Roboto" pitchFamily="34" charset="0"/>
                <a:ea typeface="Roboto" pitchFamily="34" charset="-122"/>
                <a:cs typeface="Roboto" pitchFamily="34" charset="-120"/>
              </a:rPr>
              <a:t>地域との接点は限定的</a:t>
            </a:r>
            <a:endParaRPr lang="ja-JP" sz="1300" dirty="0"/>
          </a:p>
          <a:p>
            <a:pPr marL="264160" indent="-264160" algn="l">
              <a:lnSpc>
                <a:spcPct val="133000"/>
              </a:lnSpc>
              <a:buSzPct val="100000"/>
              <a:buChar char="•"/>
            </a:pPr>
            <a:r>
              <a:rPr lang="ja-JP" altLang="en-US" sz="1300" dirty="0">
                <a:solidFill>
                  <a:srgbClr val="3C3939"/>
                </a:solidFill>
                <a:latin typeface="Roboto" pitchFamily="34" charset="0"/>
                <a:ea typeface="Roboto" pitchFamily="34" charset="-122"/>
                <a:cs typeface="Roboto" pitchFamily="34" charset="-120"/>
              </a:rPr>
              <a:t>新築・大規模投資が前提となる</a:t>
            </a:r>
            <a:endParaRPr lang="ja-JP" sz="1300" dirty="0"/>
          </a:p>
        </p:txBody>
      </p:sp>
      <p:sp>
        <p:nvSpPr>
          <p:cNvPr id="8" name="Shape 6"/>
          <p:cNvSpPr/>
          <p:nvPr/>
        </p:nvSpPr>
        <p:spPr>
          <a:xfrm>
            <a:off x="6184844" y="2558058"/>
            <a:ext cx="5470785" cy="2481759"/>
          </a:xfrm>
          <a:prstGeom prst="roundRect">
            <a:avLst>
              <a:gd name="adj" fmla="val 4798"/>
            </a:avLst>
          </a:prstGeom>
          <a:solidFill>
            <a:srgbClr val="1B1B27">
              <a:alpha val="95000"/>
            </a:srgbClr>
          </a:solidFill>
          <a:ln/>
        </p:spPr>
        <p:txBody>
          <a:bodyPr/>
          <a:lstStyle/>
          <a:p>
            <a:endParaRPr lang="ja-JP" altLang="en-US"/>
          </a:p>
        </p:txBody>
      </p:sp>
      <p:sp>
        <p:nvSpPr>
          <p:cNvPr id="9" name="Shape 7"/>
          <p:cNvSpPr/>
          <p:nvPr/>
        </p:nvSpPr>
        <p:spPr>
          <a:xfrm>
            <a:off x="6350139" y="2744093"/>
            <a:ext cx="1770713" cy="251420"/>
          </a:xfrm>
          <a:prstGeom prst="roundRect">
            <a:avLst>
              <a:gd name="adj" fmla="val 22103"/>
            </a:avLst>
          </a:prstGeom>
          <a:solidFill>
            <a:srgbClr val="1F1F2D"/>
          </a:solidFill>
          <a:ln/>
        </p:spPr>
        <p:txBody>
          <a:bodyPr/>
          <a:lstStyle/>
          <a:p>
            <a:endParaRPr lang="ja-JP" altLang="en-US"/>
          </a:p>
        </p:txBody>
      </p:sp>
      <p:sp>
        <p:nvSpPr>
          <p:cNvPr id="10" name="Text 8"/>
          <p:cNvSpPr/>
          <p:nvPr/>
        </p:nvSpPr>
        <p:spPr>
          <a:xfrm>
            <a:off x="6449355" y="2793702"/>
            <a:ext cx="2181865" cy="152202"/>
          </a:xfrm>
          <a:prstGeom prst="rect">
            <a:avLst/>
          </a:prstGeom>
          <a:noFill/>
          <a:ln/>
        </p:spPr>
        <p:txBody>
          <a:bodyPr wrap="none" lIns="0" tIns="0" rIns="0" bIns="0" rtlCol="0" anchor="t"/>
          <a:lstStyle/>
          <a:p>
            <a:pPr marL="0" indent="0" algn="l">
              <a:lnSpc>
                <a:spcPct val="96000"/>
              </a:lnSpc>
              <a:buNone/>
            </a:pPr>
            <a:r>
              <a:rPr lang="en-US" sz="1000" dirty="0">
                <a:solidFill>
                  <a:srgbClr val="3C3939"/>
                </a:solidFill>
                <a:latin typeface="Roboto" pitchFamily="34" charset="0"/>
                <a:ea typeface="Roboto" pitchFamily="34" charset="-122"/>
                <a:cs typeface="Roboto" pitchFamily="34" charset="-120"/>
              </a:rPr>
              <a:t>ALBERGO DIFFUSO（AD）</a:t>
            </a:r>
            <a:endParaRPr lang="en-US" sz="1000" dirty="0"/>
          </a:p>
        </p:txBody>
      </p:sp>
      <p:sp>
        <p:nvSpPr>
          <p:cNvPr id="11" name="Text 9"/>
          <p:cNvSpPr/>
          <p:nvPr/>
        </p:nvSpPr>
        <p:spPr>
          <a:xfrm>
            <a:off x="6350139" y="3061593"/>
            <a:ext cx="5140196" cy="258465"/>
          </a:xfrm>
          <a:prstGeom prst="rect">
            <a:avLst/>
          </a:prstGeom>
          <a:noFill/>
          <a:ln/>
        </p:spPr>
        <p:txBody>
          <a:bodyPr wrap="none" lIns="0" tIns="0" rIns="0" bIns="0" rtlCol="0" anchor="t"/>
          <a:lstStyle/>
          <a:p>
            <a:pPr marL="0" indent="0" algn="l">
              <a:lnSpc>
                <a:spcPct val="104000"/>
              </a:lnSpc>
              <a:buNone/>
            </a:pPr>
            <a:r>
              <a:rPr lang="ja-JP" altLang="en-US" sz="1600" dirty="0">
                <a:solidFill>
                  <a:srgbClr val="FFFFFF"/>
                </a:solidFill>
                <a:latin typeface="Raleway" pitchFamily="34" charset="0"/>
                <a:ea typeface="Raleway" pitchFamily="34" charset="-122"/>
                <a:cs typeface="Raleway" pitchFamily="34" charset="-120"/>
              </a:rPr>
              <a:t>分散型・地域統合モデル</a:t>
            </a:r>
            <a:endParaRPr lang="ja-JP" sz="1600" dirty="0"/>
          </a:p>
        </p:txBody>
      </p:sp>
      <p:sp>
        <p:nvSpPr>
          <p:cNvPr id="12" name="Text 10"/>
          <p:cNvSpPr/>
          <p:nvPr/>
        </p:nvSpPr>
        <p:spPr>
          <a:xfrm>
            <a:off x="6350139" y="3485356"/>
            <a:ext cx="5140196" cy="1496616"/>
          </a:xfrm>
          <a:prstGeom prst="rect">
            <a:avLst/>
          </a:prstGeom>
          <a:noFill/>
          <a:ln/>
        </p:spPr>
        <p:txBody>
          <a:bodyPr wrap="square" lIns="0" tIns="66156" rIns="0" bIns="0" rtlCol="0" anchor="t">
            <a:normAutofit/>
          </a:bodyPr>
          <a:lstStyle/>
          <a:p>
            <a:pPr marL="264160" indent="-264160" algn="l">
              <a:lnSpc>
                <a:spcPct val="133000"/>
              </a:lnSpc>
              <a:buSzPct val="100000"/>
              <a:buChar char="•"/>
            </a:pPr>
            <a:r>
              <a:rPr lang="ja-JP" altLang="en-US" sz="1300" dirty="0">
                <a:solidFill>
                  <a:srgbClr val="FFFFFF"/>
                </a:solidFill>
                <a:latin typeface="Roboto" pitchFamily="34" charset="0"/>
                <a:ea typeface="Roboto" pitchFamily="34" charset="-122"/>
                <a:cs typeface="Roboto" pitchFamily="34" charset="-120"/>
              </a:rPr>
              <a:t>地域の既存住宅・商店・飲食店・体験・住民・地域事業者をつなぐ</a:t>
            </a:r>
            <a:endParaRPr lang="ja-JP" sz="1300" dirty="0"/>
          </a:p>
          <a:p>
            <a:pPr marL="264160" indent="-264160" algn="l">
              <a:lnSpc>
                <a:spcPct val="133000"/>
              </a:lnSpc>
              <a:buSzPct val="100000"/>
              <a:buChar char="•"/>
            </a:pPr>
            <a:r>
              <a:rPr lang="ja-JP" altLang="en-US" sz="1300" dirty="0">
                <a:solidFill>
                  <a:srgbClr val="FFFFFF"/>
                </a:solidFill>
                <a:latin typeface="Roboto" pitchFamily="34" charset="0"/>
                <a:ea typeface="Roboto" pitchFamily="34" charset="-122"/>
                <a:cs typeface="Roboto" pitchFamily="34" charset="-120"/>
              </a:rPr>
              <a:t>フロント機能は一か所、客室は地域に点在する複数の既存建築</a:t>
            </a:r>
            <a:endParaRPr lang="ja-JP" sz="1300" dirty="0"/>
          </a:p>
          <a:p>
            <a:pPr marL="264160" indent="-264160" algn="l">
              <a:lnSpc>
                <a:spcPct val="133000"/>
              </a:lnSpc>
              <a:buSzPct val="100000"/>
              <a:buChar char="•"/>
            </a:pPr>
            <a:r>
              <a:rPr lang="ja-JP" altLang="en-US" sz="1300" dirty="0">
                <a:solidFill>
                  <a:srgbClr val="FFFFFF"/>
                </a:solidFill>
                <a:latin typeface="Roboto" pitchFamily="34" charset="0"/>
                <a:ea typeface="Roboto" pitchFamily="34" charset="-122"/>
                <a:cs typeface="Roboto" pitchFamily="34" charset="-120"/>
              </a:rPr>
              <a:t>宿泊者を地域へ送り出し、地域内消費を生む</a:t>
            </a:r>
            <a:endParaRPr lang="ja-JP" sz="1300" dirty="0"/>
          </a:p>
          <a:p>
            <a:pPr marL="264160" indent="-264160" algn="l">
              <a:lnSpc>
                <a:spcPct val="133000"/>
              </a:lnSpc>
              <a:buSzPct val="100000"/>
              <a:buChar char="•"/>
            </a:pPr>
            <a:r>
              <a:rPr lang="ja-JP" altLang="en-US" sz="1300" dirty="0">
                <a:solidFill>
                  <a:srgbClr val="FFFFFF"/>
                </a:solidFill>
                <a:latin typeface="Roboto" pitchFamily="34" charset="0"/>
                <a:ea typeface="Roboto" pitchFamily="34" charset="-122"/>
                <a:cs typeface="Roboto" pitchFamily="34" charset="-120"/>
              </a:rPr>
              <a:t>「建てない宿泊施設」― 新築ゼロで地域資産を活用</a:t>
            </a:r>
            <a:endParaRPr lang="ja-JP" sz="1300" dirty="0"/>
          </a:p>
        </p:txBody>
      </p:sp>
      <p:sp>
        <p:nvSpPr>
          <p:cNvPr id="13" name="Text 11"/>
          <p:cNvSpPr/>
          <p:nvPr/>
        </p:nvSpPr>
        <p:spPr>
          <a:xfrm>
            <a:off x="909516" y="5411887"/>
            <a:ext cx="11230289" cy="264616"/>
          </a:xfrm>
          <a:prstGeom prst="rect">
            <a:avLst/>
          </a:prstGeom>
          <a:noFill/>
          <a:ln/>
        </p:spPr>
        <p:txBody>
          <a:bodyPr wrap="none" lIns="0" tIns="0" rIns="0" bIns="0" rtlCol="0" anchor="t"/>
          <a:lstStyle/>
          <a:p>
            <a:pPr marL="0" indent="0" algn="l">
              <a:lnSpc>
                <a:spcPct val="133000"/>
              </a:lnSpc>
              <a:buNone/>
            </a:pPr>
            <a:r>
              <a:rPr lang="ja-JP" altLang="en-US" sz="1300" dirty="0">
                <a:solidFill>
                  <a:srgbClr val="3C3939"/>
                </a:solidFill>
                <a:latin typeface="Roboto" pitchFamily="34" charset="0"/>
                <a:ea typeface="Roboto" pitchFamily="34" charset="-122"/>
                <a:cs typeface="Roboto" pitchFamily="34" charset="-120"/>
              </a:rPr>
              <a:t>「ホテルの中に地域をつくるのではなく、地域そのものを滞在の場として機能させる。」</a:t>
            </a:r>
            <a:endParaRPr lang="ja-JP" sz="1300" dirty="0"/>
          </a:p>
        </p:txBody>
      </p:sp>
      <p:sp>
        <p:nvSpPr>
          <p:cNvPr id="14" name="Shape 12"/>
          <p:cNvSpPr/>
          <p:nvPr/>
        </p:nvSpPr>
        <p:spPr>
          <a:xfrm>
            <a:off x="661475" y="5225852"/>
            <a:ext cx="19050" cy="636687"/>
          </a:xfrm>
          <a:prstGeom prst="roundRect">
            <a:avLst>
              <a:gd name="adj" fmla="val 49999"/>
            </a:avLst>
          </a:prstGeom>
          <a:solidFill>
            <a:srgbClr val="1B1B27"/>
          </a:solidFill>
          <a:ln/>
        </p:spPr>
        <p:txBody>
          <a:bodyPr/>
          <a:lstStyle/>
          <a:p>
            <a:endParaRPr lang="ja-JP" alt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661475" y="519906"/>
            <a:ext cx="10868745" cy="439241"/>
          </a:xfrm>
          <a:prstGeom prst="rect">
            <a:avLst/>
          </a:prstGeom>
          <a:noFill/>
          <a:ln/>
        </p:spPr>
        <p:txBody>
          <a:bodyPr wrap="none" lIns="0" tIns="0" rIns="0" bIns="0" rtlCol="0" anchor="t"/>
          <a:lstStyle/>
          <a:p>
            <a:pPr marL="0" indent="0" algn="l">
              <a:lnSpc>
                <a:spcPct val="104000"/>
              </a:lnSpc>
              <a:buNone/>
            </a:pPr>
            <a:r>
              <a:rPr lang="ja-JP" altLang="en-US" sz="2750" dirty="0">
                <a:solidFill>
                  <a:srgbClr val="1B1B27"/>
                </a:solidFill>
                <a:latin typeface="Raleway" pitchFamily="34" charset="0"/>
                <a:ea typeface="Raleway" pitchFamily="34" charset="-122"/>
                <a:cs typeface="Raleway" pitchFamily="34" charset="-120"/>
              </a:rPr>
              <a:t>世界のADを数字で見る</a:t>
            </a:r>
            <a:endParaRPr lang="ja-JP" sz="2750" dirty="0"/>
          </a:p>
        </p:txBody>
      </p:sp>
      <p:sp>
        <p:nvSpPr>
          <p:cNvPr id="3" name="Text 1"/>
          <p:cNvSpPr/>
          <p:nvPr/>
        </p:nvSpPr>
        <p:spPr>
          <a:xfrm>
            <a:off x="661475" y="1198066"/>
            <a:ext cx="10868745" cy="416123"/>
          </a:xfrm>
          <a:prstGeom prst="rect">
            <a:avLst/>
          </a:prstGeom>
          <a:noFill/>
          <a:ln/>
        </p:spPr>
        <p:txBody>
          <a:bodyPr wrap="square" lIns="0" tIns="0" rIns="0" bIns="0" rtlCol="0" anchor="t">
            <a:normAutofit/>
          </a:bodyPr>
          <a:lstStyle/>
          <a:p>
            <a:pPr marL="0" indent="0" algn="l">
              <a:lnSpc>
                <a:spcPct val="123000"/>
              </a:lnSpc>
              <a:buNone/>
            </a:pPr>
            <a:r>
              <a:rPr lang="ja-JP" altLang="en-US" sz="1100" dirty="0">
                <a:solidFill>
                  <a:srgbClr val="3C3939"/>
                </a:solidFill>
                <a:latin typeface="Roboto" pitchFamily="34" charset="0"/>
                <a:ea typeface="Roboto" pitchFamily="34" charset="-122"/>
                <a:cs typeface="Roboto" pitchFamily="34" charset="-120"/>
              </a:rPr>
              <a:t>ADI年次レポート2022〜2026年横断分析による平均的なADの姿。以下の数値はADI（Associazione Nazionale Alberghi Diffusi）が複数年にわたって調査・集計した平均値です。</a:t>
            </a:r>
            <a:endParaRPr lang="ja-JP" sz="1100" dirty="0"/>
          </a:p>
        </p:txBody>
      </p:sp>
      <p:sp>
        <p:nvSpPr>
          <p:cNvPr id="4" name="Text 2"/>
          <p:cNvSpPr/>
          <p:nvPr/>
        </p:nvSpPr>
        <p:spPr>
          <a:xfrm>
            <a:off x="1063400" y="1818779"/>
            <a:ext cx="4555713" cy="463947"/>
          </a:xfrm>
          <a:prstGeom prst="rect">
            <a:avLst/>
          </a:prstGeom>
          <a:noFill/>
          <a:ln/>
        </p:spPr>
        <p:txBody>
          <a:bodyPr wrap="none" lIns="0" tIns="0" rIns="0" bIns="0" rtlCol="0" anchor="t"/>
          <a:lstStyle/>
          <a:p>
            <a:pPr marL="0" indent="0" algn="ctr">
              <a:lnSpc>
                <a:spcPct val="83000"/>
              </a:lnSpc>
              <a:buNone/>
            </a:pPr>
            <a:r>
              <a:rPr lang="en-US" sz="3650" dirty="0">
                <a:solidFill>
                  <a:srgbClr val="3C3939"/>
                </a:solidFill>
                <a:latin typeface="Raleway" pitchFamily="34" charset="0"/>
                <a:ea typeface="Raleway" pitchFamily="34" charset="-122"/>
                <a:cs typeface="Raleway" pitchFamily="34" charset="-120"/>
              </a:rPr>
              <a:t>6〜7</a:t>
            </a:r>
            <a:endParaRPr lang="en-US" sz="3650" dirty="0"/>
          </a:p>
        </p:txBody>
      </p:sp>
      <p:sp>
        <p:nvSpPr>
          <p:cNvPr id="5" name="Text 3"/>
          <p:cNvSpPr/>
          <p:nvPr/>
        </p:nvSpPr>
        <p:spPr>
          <a:xfrm>
            <a:off x="661475" y="2442567"/>
            <a:ext cx="5359663" cy="219571"/>
          </a:xfrm>
          <a:prstGeom prst="rect">
            <a:avLst/>
          </a:prstGeom>
          <a:noFill/>
          <a:ln/>
        </p:spPr>
        <p:txBody>
          <a:bodyPr wrap="none" lIns="0" tIns="0" rIns="0" bIns="0" rtlCol="0" anchor="t"/>
          <a:lstStyle/>
          <a:p>
            <a:pPr marL="0" indent="0" algn="ctr">
              <a:lnSpc>
                <a:spcPct val="104000"/>
              </a:lnSpc>
              <a:buNone/>
            </a:pPr>
            <a:r>
              <a:rPr lang="ja-JP" altLang="en-US" sz="1350" dirty="0">
                <a:solidFill>
                  <a:srgbClr val="3C3939"/>
                </a:solidFill>
                <a:latin typeface="Raleway" pitchFamily="34" charset="0"/>
                <a:ea typeface="Raleway" pitchFamily="34" charset="-122"/>
                <a:cs typeface="Raleway" pitchFamily="34" charset="-120"/>
              </a:rPr>
              <a:t>点在する既存建築数</a:t>
            </a:r>
            <a:endParaRPr lang="ja-JP" sz="1350" dirty="0"/>
          </a:p>
        </p:txBody>
      </p:sp>
      <p:sp>
        <p:nvSpPr>
          <p:cNvPr id="6" name="Text 4"/>
          <p:cNvSpPr/>
          <p:nvPr/>
        </p:nvSpPr>
        <p:spPr>
          <a:xfrm>
            <a:off x="661475" y="2733774"/>
            <a:ext cx="5359663" cy="208062"/>
          </a:xfrm>
          <a:prstGeom prst="rect">
            <a:avLst/>
          </a:prstGeom>
          <a:noFill/>
          <a:ln/>
        </p:spPr>
        <p:txBody>
          <a:bodyPr wrap="none" lIns="0" tIns="0" rIns="0" bIns="0" rtlCol="0" anchor="t"/>
          <a:lstStyle/>
          <a:p>
            <a:pPr marL="0" indent="0" algn="ctr">
              <a:lnSpc>
                <a:spcPct val="123000"/>
              </a:lnSpc>
              <a:buNone/>
            </a:pPr>
            <a:r>
              <a:rPr lang="ja-JP" altLang="en-US" sz="1100" dirty="0">
                <a:solidFill>
                  <a:srgbClr val="3C3939"/>
                </a:solidFill>
                <a:latin typeface="Roboto" pitchFamily="34" charset="0"/>
                <a:ea typeface="Roboto" pitchFamily="34" charset="-122"/>
                <a:cs typeface="Roboto" pitchFamily="34" charset="-120"/>
              </a:rPr>
              <a:t>1施設あたりの地域内建築数（平均）</a:t>
            </a:r>
            <a:endParaRPr lang="ja-JP" sz="1100" dirty="0"/>
          </a:p>
        </p:txBody>
      </p:sp>
      <p:sp>
        <p:nvSpPr>
          <p:cNvPr id="7" name="Text 5"/>
          <p:cNvSpPr/>
          <p:nvPr/>
        </p:nvSpPr>
        <p:spPr>
          <a:xfrm>
            <a:off x="6572482" y="1818779"/>
            <a:ext cx="4555713" cy="463947"/>
          </a:xfrm>
          <a:prstGeom prst="rect">
            <a:avLst/>
          </a:prstGeom>
          <a:noFill/>
          <a:ln/>
        </p:spPr>
        <p:txBody>
          <a:bodyPr wrap="none" lIns="0" tIns="0" rIns="0" bIns="0" rtlCol="0" anchor="t"/>
          <a:lstStyle/>
          <a:p>
            <a:pPr marL="0" indent="0" algn="ctr">
              <a:lnSpc>
                <a:spcPct val="83000"/>
              </a:lnSpc>
              <a:buNone/>
            </a:pPr>
            <a:r>
              <a:rPr lang="en-US" sz="3650" dirty="0">
                <a:solidFill>
                  <a:srgbClr val="3C3939"/>
                </a:solidFill>
                <a:latin typeface="Raleway" pitchFamily="34" charset="0"/>
                <a:ea typeface="Raleway" pitchFamily="34" charset="-122"/>
                <a:cs typeface="Raleway" pitchFamily="34" charset="-120"/>
              </a:rPr>
              <a:t>19〜23</a:t>
            </a:r>
            <a:endParaRPr lang="en-US" sz="3650" dirty="0"/>
          </a:p>
        </p:txBody>
      </p:sp>
      <p:sp>
        <p:nvSpPr>
          <p:cNvPr id="8" name="Text 6"/>
          <p:cNvSpPr/>
          <p:nvPr/>
        </p:nvSpPr>
        <p:spPr>
          <a:xfrm>
            <a:off x="6170458" y="2442567"/>
            <a:ext cx="5359762" cy="219571"/>
          </a:xfrm>
          <a:prstGeom prst="rect">
            <a:avLst/>
          </a:prstGeom>
          <a:noFill/>
          <a:ln/>
        </p:spPr>
        <p:txBody>
          <a:bodyPr wrap="none" lIns="0" tIns="0" rIns="0" bIns="0" rtlCol="0" anchor="t"/>
          <a:lstStyle/>
          <a:p>
            <a:pPr marL="0" indent="0" algn="ctr">
              <a:lnSpc>
                <a:spcPct val="104000"/>
              </a:lnSpc>
              <a:buNone/>
            </a:pPr>
            <a:r>
              <a:rPr lang="zh-CN" altLang="en-US" sz="1350" dirty="0">
                <a:solidFill>
                  <a:srgbClr val="3C3939"/>
                </a:solidFill>
                <a:latin typeface="Raleway" pitchFamily="34" charset="0"/>
                <a:ea typeface="Raleway" pitchFamily="34" charset="-122"/>
                <a:cs typeface="Raleway" pitchFamily="34" charset="-120"/>
              </a:rPr>
              <a:t>平均客室数</a:t>
            </a:r>
            <a:endParaRPr lang="zh-CN" sz="1350" dirty="0"/>
          </a:p>
        </p:txBody>
      </p:sp>
      <p:sp>
        <p:nvSpPr>
          <p:cNvPr id="9" name="Text 7"/>
          <p:cNvSpPr/>
          <p:nvPr/>
        </p:nvSpPr>
        <p:spPr>
          <a:xfrm>
            <a:off x="6170458" y="2733774"/>
            <a:ext cx="5359762" cy="208062"/>
          </a:xfrm>
          <a:prstGeom prst="rect">
            <a:avLst/>
          </a:prstGeom>
          <a:noFill/>
          <a:ln/>
        </p:spPr>
        <p:txBody>
          <a:bodyPr wrap="none" lIns="0" tIns="0" rIns="0" bIns="0" rtlCol="0" anchor="t"/>
          <a:lstStyle/>
          <a:p>
            <a:pPr marL="0" indent="0" algn="ctr">
              <a:lnSpc>
                <a:spcPct val="123000"/>
              </a:lnSpc>
              <a:buNone/>
            </a:pPr>
            <a:r>
              <a:rPr lang="ja-JP" altLang="en-US" sz="1100" dirty="0">
                <a:solidFill>
                  <a:srgbClr val="3C3939"/>
                </a:solidFill>
                <a:latin typeface="Roboto" pitchFamily="34" charset="0"/>
                <a:ea typeface="Roboto" pitchFamily="34" charset="-122"/>
                <a:cs typeface="Roboto" pitchFamily="34" charset="-120"/>
              </a:rPr>
              <a:t>中規模・地域統合型の規模感</a:t>
            </a:r>
            <a:endParaRPr lang="ja-JP" sz="1100" dirty="0"/>
          </a:p>
        </p:txBody>
      </p:sp>
      <p:sp>
        <p:nvSpPr>
          <p:cNvPr id="10" name="Text 8"/>
          <p:cNvSpPr/>
          <p:nvPr/>
        </p:nvSpPr>
        <p:spPr>
          <a:xfrm>
            <a:off x="1063400" y="3251002"/>
            <a:ext cx="4555713" cy="463947"/>
          </a:xfrm>
          <a:prstGeom prst="rect">
            <a:avLst/>
          </a:prstGeom>
          <a:noFill/>
          <a:ln/>
        </p:spPr>
        <p:txBody>
          <a:bodyPr wrap="none" lIns="0" tIns="0" rIns="0" bIns="0" rtlCol="0" anchor="t"/>
          <a:lstStyle/>
          <a:p>
            <a:pPr marL="0" indent="0" algn="ctr">
              <a:lnSpc>
                <a:spcPct val="83000"/>
              </a:lnSpc>
              <a:buNone/>
            </a:pPr>
            <a:r>
              <a:rPr lang="en-US" sz="3650" dirty="0">
                <a:solidFill>
                  <a:srgbClr val="3C3939"/>
                </a:solidFill>
                <a:latin typeface="Raleway" pitchFamily="34" charset="0"/>
                <a:ea typeface="Raleway" pitchFamily="34" charset="-122"/>
                <a:cs typeface="Raleway" pitchFamily="34" charset="-120"/>
              </a:rPr>
              <a:t>43〜47</a:t>
            </a:r>
            <a:endParaRPr lang="en-US" sz="3650" dirty="0"/>
          </a:p>
        </p:txBody>
      </p:sp>
      <p:sp>
        <p:nvSpPr>
          <p:cNvPr id="11" name="Text 9"/>
          <p:cNvSpPr/>
          <p:nvPr/>
        </p:nvSpPr>
        <p:spPr>
          <a:xfrm>
            <a:off x="661475" y="3874790"/>
            <a:ext cx="5359663" cy="219571"/>
          </a:xfrm>
          <a:prstGeom prst="rect">
            <a:avLst/>
          </a:prstGeom>
          <a:noFill/>
          <a:ln/>
        </p:spPr>
        <p:txBody>
          <a:bodyPr wrap="none" lIns="0" tIns="0" rIns="0" bIns="0" rtlCol="0" anchor="t"/>
          <a:lstStyle/>
          <a:p>
            <a:pPr marL="0" indent="0" algn="ctr">
              <a:lnSpc>
                <a:spcPct val="104000"/>
              </a:lnSpc>
              <a:buNone/>
            </a:pPr>
            <a:r>
              <a:rPr lang="zh-CN" altLang="en-US" sz="1350" dirty="0">
                <a:solidFill>
                  <a:srgbClr val="3C3939"/>
                </a:solidFill>
                <a:latin typeface="Raleway" pitchFamily="34" charset="0"/>
                <a:ea typeface="Raleway" pitchFamily="34" charset="-122"/>
                <a:cs typeface="Raleway" pitchFamily="34" charset="-120"/>
              </a:rPr>
              <a:t>平均収容人数（床）</a:t>
            </a:r>
            <a:endParaRPr lang="zh-CN" sz="1350" dirty="0"/>
          </a:p>
        </p:txBody>
      </p:sp>
      <p:sp>
        <p:nvSpPr>
          <p:cNvPr id="12" name="Text 10"/>
          <p:cNvSpPr/>
          <p:nvPr/>
        </p:nvSpPr>
        <p:spPr>
          <a:xfrm>
            <a:off x="661475" y="4165997"/>
            <a:ext cx="5359663" cy="208062"/>
          </a:xfrm>
          <a:prstGeom prst="rect">
            <a:avLst/>
          </a:prstGeom>
          <a:noFill/>
          <a:ln/>
        </p:spPr>
        <p:txBody>
          <a:bodyPr wrap="none" lIns="0" tIns="0" rIns="0" bIns="0" rtlCol="0" anchor="t"/>
          <a:lstStyle/>
          <a:p>
            <a:pPr marL="0" indent="0" algn="ctr">
              <a:lnSpc>
                <a:spcPct val="123000"/>
              </a:lnSpc>
              <a:buNone/>
            </a:pPr>
            <a:r>
              <a:rPr lang="ja-JP" altLang="en-US" sz="1100" dirty="0">
                <a:solidFill>
                  <a:srgbClr val="3C3939"/>
                </a:solidFill>
                <a:latin typeface="Roboto" pitchFamily="34" charset="0"/>
                <a:ea typeface="Roboto" pitchFamily="34" charset="-122"/>
                <a:cs typeface="Roboto" pitchFamily="34" charset="-120"/>
              </a:rPr>
              <a:t>地域に過度な負荷をかけない規模</a:t>
            </a:r>
            <a:endParaRPr lang="ja-JP" sz="1100" dirty="0"/>
          </a:p>
        </p:txBody>
      </p:sp>
      <p:sp>
        <p:nvSpPr>
          <p:cNvPr id="13" name="Text 11"/>
          <p:cNvSpPr/>
          <p:nvPr/>
        </p:nvSpPr>
        <p:spPr>
          <a:xfrm>
            <a:off x="6572482" y="3251002"/>
            <a:ext cx="4555713" cy="463947"/>
          </a:xfrm>
          <a:prstGeom prst="rect">
            <a:avLst/>
          </a:prstGeom>
          <a:noFill/>
          <a:ln/>
        </p:spPr>
        <p:txBody>
          <a:bodyPr wrap="none" lIns="0" tIns="0" rIns="0" bIns="0" rtlCol="0" anchor="t"/>
          <a:lstStyle/>
          <a:p>
            <a:pPr marL="0" indent="0" algn="ctr">
              <a:lnSpc>
                <a:spcPct val="83000"/>
              </a:lnSpc>
              <a:buNone/>
            </a:pPr>
            <a:r>
              <a:rPr lang="en-US" sz="3650" dirty="0">
                <a:solidFill>
                  <a:srgbClr val="3C3939"/>
                </a:solidFill>
                <a:latin typeface="Raleway" pitchFamily="34" charset="0"/>
                <a:ea typeface="Raleway" pitchFamily="34" charset="-122"/>
                <a:cs typeface="Raleway" pitchFamily="34" charset="-120"/>
              </a:rPr>
              <a:t>10+</a:t>
            </a:r>
            <a:endParaRPr lang="en-US" sz="3650" dirty="0"/>
          </a:p>
        </p:txBody>
      </p:sp>
      <p:sp>
        <p:nvSpPr>
          <p:cNvPr id="14" name="Text 12"/>
          <p:cNvSpPr/>
          <p:nvPr/>
        </p:nvSpPr>
        <p:spPr>
          <a:xfrm>
            <a:off x="6170458" y="3874790"/>
            <a:ext cx="5359762" cy="219571"/>
          </a:xfrm>
          <a:prstGeom prst="rect">
            <a:avLst/>
          </a:prstGeom>
          <a:noFill/>
          <a:ln/>
        </p:spPr>
        <p:txBody>
          <a:bodyPr wrap="none" lIns="0" tIns="0" rIns="0" bIns="0" rtlCol="0" anchor="t"/>
          <a:lstStyle/>
          <a:p>
            <a:pPr marL="0" indent="0" algn="ctr">
              <a:lnSpc>
                <a:spcPct val="104000"/>
              </a:lnSpc>
              <a:buNone/>
            </a:pPr>
            <a:r>
              <a:rPr lang="zh-CN" altLang="en-US" sz="1350" dirty="0">
                <a:solidFill>
                  <a:srgbClr val="3C3939"/>
                </a:solidFill>
                <a:latin typeface="Raleway" pitchFamily="34" charset="0"/>
                <a:ea typeface="Raleway" pitchFamily="34" charset="-122"/>
                <a:cs typeface="Raleway" pitchFamily="34" charset="-120"/>
              </a:rPr>
              <a:t>年間営業月数</a:t>
            </a:r>
            <a:endParaRPr lang="zh-CN" sz="1350" dirty="0"/>
          </a:p>
        </p:txBody>
      </p:sp>
      <p:sp>
        <p:nvSpPr>
          <p:cNvPr id="15" name="Text 13"/>
          <p:cNvSpPr/>
          <p:nvPr/>
        </p:nvSpPr>
        <p:spPr>
          <a:xfrm>
            <a:off x="6170458" y="4165997"/>
            <a:ext cx="5359762" cy="208062"/>
          </a:xfrm>
          <a:prstGeom prst="rect">
            <a:avLst/>
          </a:prstGeom>
          <a:noFill/>
          <a:ln/>
        </p:spPr>
        <p:txBody>
          <a:bodyPr wrap="none" lIns="0" tIns="0" rIns="0" bIns="0" rtlCol="0" anchor="t"/>
          <a:lstStyle/>
          <a:p>
            <a:pPr marL="0" indent="0" algn="ctr">
              <a:lnSpc>
                <a:spcPct val="123000"/>
              </a:lnSpc>
              <a:buNone/>
            </a:pPr>
            <a:r>
              <a:rPr lang="ja-JP" altLang="en-US" sz="1100" dirty="0">
                <a:solidFill>
                  <a:srgbClr val="3C3939"/>
                </a:solidFill>
                <a:latin typeface="Roboto" pitchFamily="34" charset="0"/>
                <a:ea typeface="Roboto" pitchFamily="34" charset="-122"/>
                <a:cs typeface="Roboto" pitchFamily="34" charset="-120"/>
              </a:rPr>
              <a:t>10〜10.6か月。脱季節化の高さが際立つ</a:t>
            </a:r>
            <a:endParaRPr lang="ja-JP" sz="1100" dirty="0"/>
          </a:p>
        </p:txBody>
      </p:sp>
      <p:sp>
        <p:nvSpPr>
          <p:cNvPr id="16" name="Text 14"/>
          <p:cNvSpPr/>
          <p:nvPr/>
        </p:nvSpPr>
        <p:spPr>
          <a:xfrm>
            <a:off x="661475" y="4627860"/>
            <a:ext cx="3393891" cy="219571"/>
          </a:xfrm>
          <a:prstGeom prst="rect">
            <a:avLst/>
          </a:prstGeom>
          <a:noFill/>
          <a:ln/>
        </p:spPr>
        <p:txBody>
          <a:bodyPr wrap="none" lIns="0" tIns="0" rIns="0" bIns="0" rtlCol="0" anchor="t"/>
          <a:lstStyle/>
          <a:p>
            <a:pPr marL="0" indent="0" algn="l">
              <a:lnSpc>
                <a:spcPct val="104000"/>
              </a:lnSpc>
              <a:buNone/>
            </a:pPr>
            <a:r>
              <a:rPr lang="zh-CN" altLang="en-US" sz="1350" dirty="0">
                <a:solidFill>
                  <a:srgbClr val="1B1B27"/>
                </a:solidFill>
                <a:latin typeface="Raleway" pitchFamily="34" charset="0"/>
                <a:ea typeface="Raleway" pitchFamily="34" charset="-122"/>
                <a:cs typeface="Raleway" pitchFamily="34" charset="-120"/>
              </a:rPr>
              <a:t>外国人宿泊者比率</a:t>
            </a:r>
            <a:endParaRPr lang="zh-CN" sz="1350" dirty="0"/>
          </a:p>
        </p:txBody>
      </p:sp>
      <p:sp>
        <p:nvSpPr>
          <p:cNvPr id="17" name="Text 15"/>
          <p:cNvSpPr/>
          <p:nvPr/>
        </p:nvSpPr>
        <p:spPr>
          <a:xfrm>
            <a:off x="661475" y="4966891"/>
            <a:ext cx="3393891" cy="624185"/>
          </a:xfrm>
          <a:prstGeom prst="rect">
            <a:avLst/>
          </a:prstGeom>
          <a:noFill/>
          <a:ln/>
        </p:spPr>
        <p:txBody>
          <a:bodyPr wrap="square" lIns="0" tIns="0" rIns="0" bIns="0" rtlCol="0" anchor="t">
            <a:normAutofit/>
          </a:bodyPr>
          <a:lstStyle/>
          <a:p>
            <a:pPr marL="0" indent="0" algn="l">
              <a:lnSpc>
                <a:spcPct val="123000"/>
              </a:lnSpc>
              <a:buNone/>
            </a:pPr>
            <a:r>
              <a:rPr lang="ja-JP" altLang="en-US" sz="1100" b="1" dirty="0">
                <a:solidFill>
                  <a:srgbClr val="1B1B27"/>
                </a:solidFill>
                <a:latin typeface="Roboto Bold" pitchFamily="34" charset="0"/>
                <a:ea typeface="Roboto Bold" pitchFamily="34" charset="-122"/>
                <a:cs typeface="Roboto Bold" pitchFamily="34" charset="-120"/>
              </a:rPr>
              <a:t>49〜52%</a:t>
            </a:r>
            <a:r>
              <a:rPr lang="ja-JP" altLang="en-US" sz="1100" dirty="0">
                <a:solidFill>
                  <a:srgbClr val="3C3939"/>
                </a:solidFill>
                <a:latin typeface="Roboto" pitchFamily="34" charset="0"/>
                <a:ea typeface="Roboto" pitchFamily="34" charset="-122"/>
                <a:cs typeface="Roboto" pitchFamily="34" charset="-120"/>
              </a:rPr>
              <a:t>（2022〜2026年横断）。主要市場はドイツ・米国・フランス・北欧。地域の小さな集落が国際観光の受け皿となっている。</a:t>
            </a:r>
            <a:endParaRPr lang="ja-JP" sz="1100" dirty="0"/>
          </a:p>
        </p:txBody>
      </p:sp>
      <p:sp>
        <p:nvSpPr>
          <p:cNvPr id="18" name="Text 16"/>
          <p:cNvSpPr/>
          <p:nvPr/>
        </p:nvSpPr>
        <p:spPr>
          <a:xfrm>
            <a:off x="4404607" y="4627860"/>
            <a:ext cx="3393891" cy="219571"/>
          </a:xfrm>
          <a:prstGeom prst="rect">
            <a:avLst/>
          </a:prstGeom>
          <a:noFill/>
          <a:ln/>
        </p:spPr>
        <p:txBody>
          <a:bodyPr wrap="none" lIns="0" tIns="0" rIns="0" bIns="0" rtlCol="0" anchor="t"/>
          <a:lstStyle/>
          <a:p>
            <a:pPr marL="0" indent="0" algn="l">
              <a:lnSpc>
                <a:spcPct val="104000"/>
              </a:lnSpc>
              <a:buNone/>
            </a:pPr>
            <a:r>
              <a:rPr lang="ja-JP" altLang="en-US" sz="1350" dirty="0">
                <a:solidFill>
                  <a:srgbClr val="1B1B27"/>
                </a:solidFill>
                <a:latin typeface="Raleway" pitchFamily="34" charset="0"/>
                <a:ea typeface="Raleway" pitchFamily="34" charset="-122"/>
                <a:cs typeface="Raleway" pitchFamily="34" charset="-120"/>
              </a:rPr>
              <a:t>雇用における女性比率</a:t>
            </a:r>
            <a:endParaRPr lang="ja-JP" sz="1350" dirty="0"/>
          </a:p>
        </p:txBody>
      </p:sp>
      <p:sp>
        <p:nvSpPr>
          <p:cNvPr id="19" name="Text 17"/>
          <p:cNvSpPr/>
          <p:nvPr/>
        </p:nvSpPr>
        <p:spPr>
          <a:xfrm>
            <a:off x="4404607" y="4966891"/>
            <a:ext cx="3393891" cy="416123"/>
          </a:xfrm>
          <a:prstGeom prst="rect">
            <a:avLst/>
          </a:prstGeom>
          <a:noFill/>
          <a:ln/>
        </p:spPr>
        <p:txBody>
          <a:bodyPr wrap="square" lIns="0" tIns="0" rIns="0" bIns="0" rtlCol="0" anchor="t">
            <a:normAutofit/>
          </a:bodyPr>
          <a:lstStyle/>
          <a:p>
            <a:pPr marL="0" indent="0" algn="l">
              <a:lnSpc>
                <a:spcPct val="123000"/>
              </a:lnSpc>
              <a:buNone/>
            </a:pPr>
            <a:r>
              <a:rPr lang="zh-CN" altLang="en-US" sz="1100" b="1" dirty="0">
                <a:solidFill>
                  <a:srgbClr val="1B1B27"/>
                </a:solidFill>
                <a:latin typeface="Roboto Bold" pitchFamily="34" charset="0"/>
                <a:ea typeface="Roboto Bold" pitchFamily="34" charset="-122"/>
                <a:cs typeface="Roboto Bold" pitchFamily="34" charset="-120"/>
              </a:rPr>
              <a:t>約65%</a:t>
            </a:r>
            <a:r>
              <a:rPr lang="ja-JP" altLang="en-US" sz="1100" dirty="0">
                <a:solidFill>
                  <a:srgbClr val="3C3939"/>
                </a:solidFill>
                <a:latin typeface="Roboto" pitchFamily="34" charset="0"/>
                <a:ea typeface="Roboto" pitchFamily="34" charset="-122"/>
                <a:cs typeface="Roboto" pitchFamily="34" charset="-120"/>
              </a:rPr>
              <a:t>。管理・広報・接客・厨房等すべての部門で高い女性比率が継続的に確認されている。</a:t>
            </a:r>
            <a:endParaRPr lang="ja-JP" sz="1100" dirty="0"/>
          </a:p>
        </p:txBody>
      </p:sp>
      <p:sp>
        <p:nvSpPr>
          <p:cNvPr id="20" name="Text 18"/>
          <p:cNvSpPr/>
          <p:nvPr/>
        </p:nvSpPr>
        <p:spPr>
          <a:xfrm>
            <a:off x="8147739" y="4627860"/>
            <a:ext cx="3393891" cy="219571"/>
          </a:xfrm>
          <a:prstGeom prst="rect">
            <a:avLst/>
          </a:prstGeom>
          <a:noFill/>
          <a:ln/>
        </p:spPr>
        <p:txBody>
          <a:bodyPr wrap="none" lIns="0" tIns="0" rIns="0" bIns="0" rtlCol="0" anchor="t"/>
          <a:lstStyle/>
          <a:p>
            <a:pPr marL="0" indent="0" algn="l">
              <a:lnSpc>
                <a:spcPct val="104000"/>
              </a:lnSpc>
              <a:buNone/>
            </a:pPr>
            <a:r>
              <a:rPr lang="zh-CN" altLang="en-US" sz="1350" dirty="0">
                <a:solidFill>
                  <a:srgbClr val="1B1B27"/>
                </a:solidFill>
                <a:latin typeface="Raleway" pitchFamily="34" charset="0"/>
                <a:ea typeface="Raleway" pitchFamily="34" charset="-122"/>
                <a:cs typeface="Raleway" pitchFamily="34" charset="-120"/>
              </a:rPr>
              <a:t>固定雇用者数</a:t>
            </a:r>
            <a:endParaRPr lang="zh-CN" sz="1350" dirty="0"/>
          </a:p>
        </p:txBody>
      </p:sp>
      <p:sp>
        <p:nvSpPr>
          <p:cNvPr id="21" name="Text 19"/>
          <p:cNvSpPr/>
          <p:nvPr/>
        </p:nvSpPr>
        <p:spPr>
          <a:xfrm>
            <a:off x="8147739" y="4966891"/>
            <a:ext cx="3393891" cy="416123"/>
          </a:xfrm>
          <a:prstGeom prst="rect">
            <a:avLst/>
          </a:prstGeom>
          <a:noFill/>
          <a:ln/>
        </p:spPr>
        <p:txBody>
          <a:bodyPr wrap="square" lIns="0" tIns="0" rIns="0" bIns="0" rtlCol="0" anchor="t">
            <a:normAutofit/>
          </a:bodyPr>
          <a:lstStyle/>
          <a:p>
            <a:pPr marL="0" indent="0" algn="l">
              <a:lnSpc>
                <a:spcPct val="123000"/>
              </a:lnSpc>
              <a:buNone/>
            </a:pPr>
            <a:r>
              <a:rPr lang="zh-CN" altLang="en-US" sz="1100" b="1" dirty="0">
                <a:solidFill>
                  <a:srgbClr val="1B1B27"/>
                </a:solidFill>
                <a:latin typeface="Roboto Bold" pitchFamily="34" charset="0"/>
                <a:ea typeface="Roboto Bold" pitchFamily="34" charset="-122"/>
                <a:cs typeface="Roboto Bold" pitchFamily="34" charset="-120"/>
              </a:rPr>
              <a:t>5〜6名</a:t>
            </a:r>
            <a:r>
              <a:rPr lang="ja-JP" altLang="en-US" sz="1100" dirty="0">
                <a:solidFill>
                  <a:srgbClr val="3C3939"/>
                </a:solidFill>
                <a:latin typeface="Roboto" pitchFamily="34" charset="0"/>
                <a:ea typeface="Roboto" pitchFamily="34" charset="-122"/>
                <a:cs typeface="Roboto" pitchFamily="34" charset="-120"/>
              </a:rPr>
              <a:t>（固定）＋繁忙期に5〜11名追加。小規模ながら安定した雇用を地域に提供。</a:t>
            </a:r>
            <a:endParaRPr lang="ja-JP" sz="1100" dirty="0"/>
          </a:p>
        </p:txBody>
      </p:sp>
      <p:sp>
        <p:nvSpPr>
          <p:cNvPr id="22" name="Shape 20"/>
          <p:cNvSpPr/>
          <p:nvPr/>
        </p:nvSpPr>
        <p:spPr>
          <a:xfrm>
            <a:off x="661475" y="5832872"/>
            <a:ext cx="10868745" cy="505222"/>
          </a:xfrm>
          <a:prstGeom prst="roundRect">
            <a:avLst>
              <a:gd name="adj" fmla="val 11687"/>
            </a:avLst>
          </a:prstGeom>
          <a:solidFill>
            <a:srgbClr val="E1E1EA"/>
          </a:solidFill>
          <a:ln/>
        </p:spPr>
        <p:txBody>
          <a:bodyPr/>
          <a:lstStyle/>
          <a:p>
            <a:endParaRPr lang="ja-JP" altLang="en-US"/>
          </a:p>
        </p:txBody>
      </p:sp>
      <p:pic>
        <p:nvPicPr>
          <p:cNvPr id="23" name="Image 0" descr="preencoded.png"/>
          <p:cNvPicPr>
            <a:picLocks noChangeAspect="1"/>
          </p:cNvPicPr>
          <p:nvPr/>
        </p:nvPicPr>
        <p:blipFill>
          <a:blip r:embed="rId3"/>
          <a:stretch>
            <a:fillRect/>
          </a:stretch>
        </p:blipFill>
        <p:spPr>
          <a:xfrm>
            <a:off x="801965" y="6004223"/>
            <a:ext cx="175712" cy="140494"/>
          </a:xfrm>
          <a:prstGeom prst="rect">
            <a:avLst/>
          </a:prstGeom>
        </p:spPr>
      </p:pic>
      <p:sp>
        <p:nvSpPr>
          <p:cNvPr id="24" name="Text 21"/>
          <p:cNvSpPr/>
          <p:nvPr/>
        </p:nvSpPr>
        <p:spPr>
          <a:xfrm>
            <a:off x="1118167" y="5987455"/>
            <a:ext cx="10881147" cy="208062"/>
          </a:xfrm>
          <a:prstGeom prst="rect">
            <a:avLst/>
          </a:prstGeom>
          <a:noFill/>
          <a:ln/>
        </p:spPr>
        <p:txBody>
          <a:bodyPr wrap="none" lIns="0" tIns="0" rIns="0" bIns="0" rtlCol="0" anchor="t"/>
          <a:lstStyle/>
          <a:p>
            <a:pPr marL="0" indent="0" algn="l">
              <a:lnSpc>
                <a:spcPct val="123000"/>
              </a:lnSpc>
              <a:buNone/>
            </a:pPr>
            <a:r>
              <a:rPr lang="zh-CN" altLang="en-US" sz="1100" dirty="0">
                <a:solidFill>
                  <a:srgbClr val="000000"/>
                </a:solidFill>
                <a:latin typeface="Roboto" pitchFamily="34" charset="0"/>
                <a:ea typeface="Roboto" pitchFamily="34" charset="-122"/>
                <a:cs typeface="Roboto" pitchFamily="34" charset="-120"/>
              </a:rPr>
              <a:t>出典：Associazione Nazionale Alberghi Diffusi「Ospitalità nei borghi: i numeri dell'Albergo Diffuso」（2022〜2026年横断分析）</a:t>
            </a:r>
            <a:endParaRPr lang="zh-CN" sz="11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661475" y="543421"/>
            <a:ext cx="10868745" cy="516731"/>
          </a:xfrm>
          <a:prstGeom prst="rect">
            <a:avLst/>
          </a:prstGeom>
          <a:noFill/>
          <a:ln/>
        </p:spPr>
        <p:txBody>
          <a:bodyPr wrap="none" lIns="0" tIns="0" rIns="0" bIns="0" rtlCol="0" anchor="t"/>
          <a:lstStyle/>
          <a:p>
            <a:pPr marL="0" indent="0" algn="l">
              <a:lnSpc>
                <a:spcPct val="104000"/>
              </a:lnSpc>
              <a:buNone/>
            </a:pPr>
            <a:r>
              <a:rPr lang="ja-JP" altLang="en-US" sz="3250" dirty="0">
                <a:solidFill>
                  <a:srgbClr val="1B1B27"/>
                </a:solidFill>
                <a:latin typeface="Raleway" pitchFamily="34" charset="0"/>
                <a:ea typeface="Raleway" pitchFamily="34" charset="-122"/>
                <a:cs typeface="Raleway" pitchFamily="34" charset="-120"/>
              </a:rPr>
              <a:t>ADが地域にもたらしているもの</a:t>
            </a:r>
            <a:endParaRPr lang="ja-JP" sz="3250" dirty="0"/>
          </a:p>
        </p:txBody>
      </p:sp>
      <p:sp>
        <p:nvSpPr>
          <p:cNvPr id="3" name="Text 1"/>
          <p:cNvSpPr/>
          <p:nvPr/>
        </p:nvSpPr>
        <p:spPr>
          <a:xfrm>
            <a:off x="661475" y="1390848"/>
            <a:ext cx="10868745" cy="529233"/>
          </a:xfrm>
          <a:prstGeom prst="rect">
            <a:avLst/>
          </a:prstGeom>
          <a:noFill/>
          <a:ln/>
        </p:spPr>
        <p:txBody>
          <a:bodyPr wrap="square" lIns="0" tIns="0" rIns="0" bIns="0" rtlCol="0" anchor="t">
            <a:normAutofit/>
          </a:bodyPr>
          <a:lstStyle/>
          <a:p>
            <a:pPr marL="0" indent="0" algn="l">
              <a:lnSpc>
                <a:spcPct val="133000"/>
              </a:lnSpc>
              <a:buNone/>
            </a:pPr>
            <a:r>
              <a:rPr lang="ja-JP" altLang="en-US" sz="1300" dirty="0">
                <a:solidFill>
                  <a:srgbClr val="3C3939"/>
                </a:solidFill>
                <a:latin typeface="Roboto" pitchFamily="34" charset="0"/>
                <a:ea typeface="Roboto" pitchFamily="34" charset="-122"/>
                <a:cs typeface="Roboto" pitchFamily="34" charset="-120"/>
              </a:rPr>
              <a:t>Osservatorio ADI調査（2026年8月）― ADが立地する集落で各現象が報告された割合。以下の数値は「調査対象集落のうち、当該現象が報告された割合」を示す。公開資料では調査母数・回答率等が十分示されていないため、一般化には注意が必要。</a:t>
            </a:r>
            <a:endParaRPr lang="ja-JP" sz="1300" dirty="0"/>
          </a:p>
        </p:txBody>
      </p:sp>
      <p:sp>
        <p:nvSpPr>
          <p:cNvPr id="4" name="Shape 2"/>
          <p:cNvSpPr/>
          <p:nvPr/>
        </p:nvSpPr>
        <p:spPr>
          <a:xfrm>
            <a:off x="661475" y="2188766"/>
            <a:ext cx="2978075" cy="206673"/>
          </a:xfrm>
          <a:prstGeom prst="roundRect">
            <a:avLst>
              <a:gd name="adj" fmla="val 33611"/>
            </a:avLst>
          </a:prstGeom>
          <a:solidFill>
            <a:srgbClr val="E1E1EA"/>
          </a:solidFill>
          <a:ln w="6350">
            <a:solidFill>
              <a:srgbClr val="C7C7D0"/>
            </a:solidFill>
            <a:prstDash val="solid"/>
          </a:ln>
        </p:spPr>
        <p:txBody>
          <a:bodyPr/>
          <a:lstStyle/>
          <a:p>
            <a:endParaRPr lang="ja-JP" altLang="en-US"/>
          </a:p>
        </p:txBody>
      </p:sp>
      <p:sp>
        <p:nvSpPr>
          <p:cNvPr id="5" name="Shape 3"/>
          <p:cNvSpPr/>
          <p:nvPr/>
        </p:nvSpPr>
        <p:spPr>
          <a:xfrm>
            <a:off x="661475" y="2188766"/>
            <a:ext cx="2501540" cy="206673"/>
          </a:xfrm>
          <a:prstGeom prst="roundRect">
            <a:avLst>
              <a:gd name="adj" fmla="val 33611"/>
            </a:avLst>
          </a:prstGeom>
          <a:solidFill>
            <a:srgbClr val="1B1B27"/>
          </a:solidFill>
          <a:ln/>
        </p:spPr>
        <p:txBody>
          <a:bodyPr/>
          <a:lstStyle/>
          <a:p>
            <a:endParaRPr lang="ja-JP" altLang="en-US"/>
          </a:p>
        </p:txBody>
      </p:sp>
      <p:sp>
        <p:nvSpPr>
          <p:cNvPr id="6" name="Text 4"/>
          <p:cNvSpPr/>
          <p:nvPr/>
        </p:nvSpPr>
        <p:spPr>
          <a:xfrm>
            <a:off x="3763571" y="2188666"/>
            <a:ext cx="382975" cy="206772"/>
          </a:xfrm>
          <a:prstGeom prst="rect">
            <a:avLst/>
          </a:prstGeom>
          <a:noFill/>
          <a:ln/>
        </p:spPr>
        <p:txBody>
          <a:bodyPr wrap="none" lIns="0" tIns="0" rIns="0" bIns="0" rtlCol="0" anchor="t"/>
          <a:lstStyle/>
          <a:p>
            <a:pPr marL="0" indent="0" algn="l">
              <a:lnSpc>
                <a:spcPct val="83000"/>
              </a:lnSpc>
              <a:buNone/>
            </a:pPr>
            <a:r>
              <a:rPr lang="en-US" sz="1600" dirty="0">
                <a:solidFill>
                  <a:srgbClr val="3C3939"/>
                </a:solidFill>
                <a:latin typeface="Raleway" pitchFamily="34" charset="0"/>
                <a:ea typeface="Raleway" pitchFamily="34" charset="-122"/>
                <a:cs typeface="Raleway" pitchFamily="34" charset="-120"/>
              </a:rPr>
              <a:t>84%</a:t>
            </a:r>
            <a:endParaRPr lang="en-US" sz="1600" dirty="0"/>
          </a:p>
        </p:txBody>
      </p:sp>
      <p:sp>
        <p:nvSpPr>
          <p:cNvPr id="7" name="Text 5"/>
          <p:cNvSpPr/>
          <p:nvPr/>
        </p:nvSpPr>
        <p:spPr>
          <a:xfrm>
            <a:off x="661475" y="2602111"/>
            <a:ext cx="3485071" cy="258465"/>
          </a:xfrm>
          <a:prstGeom prst="rect">
            <a:avLst/>
          </a:prstGeom>
          <a:noFill/>
          <a:ln/>
        </p:spPr>
        <p:txBody>
          <a:bodyPr wrap="none" lIns="0" tIns="0" rIns="0" bIns="0" rtlCol="0" anchor="t"/>
          <a:lstStyle/>
          <a:p>
            <a:pPr marL="0" indent="0" algn="l">
              <a:lnSpc>
                <a:spcPct val="104000"/>
              </a:lnSpc>
              <a:buNone/>
            </a:pPr>
            <a:r>
              <a:rPr lang="ja-JP" altLang="en-US" sz="1600" dirty="0">
                <a:solidFill>
                  <a:srgbClr val="3C3939"/>
                </a:solidFill>
                <a:latin typeface="Raleway" pitchFamily="34" charset="0"/>
                <a:ea typeface="Raleway" pitchFamily="34" charset="-122"/>
                <a:cs typeface="Raleway" pitchFamily="34" charset="-120"/>
              </a:rPr>
              <a:t>新規事業・商店・工房の誕生</a:t>
            </a:r>
            <a:endParaRPr lang="ja-JP" sz="1600" dirty="0"/>
          </a:p>
        </p:txBody>
      </p:sp>
      <p:sp>
        <p:nvSpPr>
          <p:cNvPr id="8" name="Text 6"/>
          <p:cNvSpPr/>
          <p:nvPr/>
        </p:nvSpPr>
        <p:spPr>
          <a:xfrm>
            <a:off x="661475" y="2959795"/>
            <a:ext cx="3485071" cy="529233"/>
          </a:xfrm>
          <a:prstGeom prst="rect">
            <a:avLst/>
          </a:prstGeom>
          <a:noFill/>
          <a:ln/>
        </p:spPr>
        <p:txBody>
          <a:bodyPr wrap="square" lIns="0" tIns="0" rIns="0" bIns="0" rtlCol="0" anchor="t">
            <a:normAutofit/>
          </a:bodyPr>
          <a:lstStyle/>
          <a:p>
            <a:pPr marL="0" indent="0" algn="l">
              <a:lnSpc>
                <a:spcPct val="133000"/>
              </a:lnSpc>
              <a:buNone/>
            </a:pPr>
            <a:r>
              <a:rPr lang="ja-JP" altLang="en-US" sz="1300" dirty="0">
                <a:solidFill>
                  <a:srgbClr val="3C3939"/>
                </a:solidFill>
                <a:latin typeface="Roboto" pitchFamily="34" charset="0"/>
                <a:ea typeface="Roboto" pitchFamily="34" charset="-122"/>
                <a:cs typeface="Roboto" pitchFamily="34" charset="-120"/>
              </a:rPr>
              <a:t>ADが立地する集落の84%で、新規企業・商店・工房等の誕生が報告された</a:t>
            </a:r>
            <a:endParaRPr lang="ja-JP" sz="1300" dirty="0"/>
          </a:p>
        </p:txBody>
      </p:sp>
      <p:sp>
        <p:nvSpPr>
          <p:cNvPr id="9" name="Shape 7"/>
          <p:cNvSpPr/>
          <p:nvPr/>
        </p:nvSpPr>
        <p:spPr>
          <a:xfrm>
            <a:off x="4353213" y="2188766"/>
            <a:ext cx="2992363" cy="206673"/>
          </a:xfrm>
          <a:prstGeom prst="roundRect">
            <a:avLst>
              <a:gd name="adj" fmla="val 33611"/>
            </a:avLst>
          </a:prstGeom>
          <a:solidFill>
            <a:srgbClr val="E1E1EA"/>
          </a:solidFill>
          <a:ln w="6350">
            <a:solidFill>
              <a:srgbClr val="C7C7D0"/>
            </a:solidFill>
            <a:prstDash val="solid"/>
          </a:ln>
        </p:spPr>
        <p:txBody>
          <a:bodyPr/>
          <a:lstStyle/>
          <a:p>
            <a:endParaRPr lang="ja-JP" altLang="en-US"/>
          </a:p>
        </p:txBody>
      </p:sp>
      <p:sp>
        <p:nvSpPr>
          <p:cNvPr id="10" name="Shape 8"/>
          <p:cNvSpPr/>
          <p:nvPr/>
        </p:nvSpPr>
        <p:spPr>
          <a:xfrm>
            <a:off x="4353213" y="2188766"/>
            <a:ext cx="2304099" cy="206673"/>
          </a:xfrm>
          <a:prstGeom prst="roundRect">
            <a:avLst>
              <a:gd name="adj" fmla="val 33611"/>
            </a:avLst>
          </a:prstGeom>
          <a:solidFill>
            <a:srgbClr val="1B1B27"/>
          </a:solidFill>
          <a:ln/>
        </p:spPr>
        <p:txBody>
          <a:bodyPr/>
          <a:lstStyle/>
          <a:p>
            <a:endParaRPr lang="ja-JP" altLang="en-US"/>
          </a:p>
        </p:txBody>
      </p:sp>
      <p:sp>
        <p:nvSpPr>
          <p:cNvPr id="11" name="Text 9"/>
          <p:cNvSpPr/>
          <p:nvPr/>
        </p:nvSpPr>
        <p:spPr>
          <a:xfrm>
            <a:off x="7469596" y="2188666"/>
            <a:ext cx="368787" cy="206772"/>
          </a:xfrm>
          <a:prstGeom prst="rect">
            <a:avLst/>
          </a:prstGeom>
          <a:noFill/>
          <a:ln/>
        </p:spPr>
        <p:txBody>
          <a:bodyPr wrap="none" lIns="0" tIns="0" rIns="0" bIns="0" rtlCol="0" anchor="t"/>
          <a:lstStyle/>
          <a:p>
            <a:pPr marL="0" indent="0" algn="l">
              <a:lnSpc>
                <a:spcPct val="83000"/>
              </a:lnSpc>
              <a:buNone/>
            </a:pPr>
            <a:r>
              <a:rPr lang="en-US" sz="1600" dirty="0">
                <a:solidFill>
                  <a:srgbClr val="3C3939"/>
                </a:solidFill>
                <a:latin typeface="Raleway" pitchFamily="34" charset="0"/>
                <a:ea typeface="Raleway" pitchFamily="34" charset="-122"/>
                <a:cs typeface="Raleway" pitchFamily="34" charset="-120"/>
              </a:rPr>
              <a:t>77%</a:t>
            </a:r>
            <a:endParaRPr lang="en-US" sz="1600" dirty="0"/>
          </a:p>
        </p:txBody>
      </p:sp>
      <p:sp>
        <p:nvSpPr>
          <p:cNvPr id="12" name="Text 10"/>
          <p:cNvSpPr/>
          <p:nvPr/>
        </p:nvSpPr>
        <p:spPr>
          <a:xfrm>
            <a:off x="4353213" y="2602111"/>
            <a:ext cx="3485170" cy="258465"/>
          </a:xfrm>
          <a:prstGeom prst="rect">
            <a:avLst/>
          </a:prstGeom>
          <a:noFill/>
          <a:ln/>
        </p:spPr>
        <p:txBody>
          <a:bodyPr wrap="none" lIns="0" tIns="0" rIns="0" bIns="0" rtlCol="0" anchor="t"/>
          <a:lstStyle/>
          <a:p>
            <a:pPr marL="0" indent="0" algn="l">
              <a:lnSpc>
                <a:spcPct val="104000"/>
              </a:lnSpc>
              <a:buNone/>
            </a:pPr>
            <a:r>
              <a:rPr lang="ja-JP" altLang="en-US" sz="1600" dirty="0">
                <a:solidFill>
                  <a:srgbClr val="3C3939"/>
                </a:solidFill>
                <a:latin typeface="Raleway" pitchFamily="34" charset="0"/>
                <a:ea typeface="Raleway" pitchFamily="34" charset="-122"/>
                <a:cs typeface="Raleway" pitchFamily="34" charset="-120"/>
              </a:rPr>
              <a:t>新たな住民の流入</a:t>
            </a:r>
            <a:endParaRPr lang="ja-JP" sz="1600" dirty="0"/>
          </a:p>
        </p:txBody>
      </p:sp>
      <p:sp>
        <p:nvSpPr>
          <p:cNvPr id="13" name="Text 11"/>
          <p:cNvSpPr/>
          <p:nvPr/>
        </p:nvSpPr>
        <p:spPr>
          <a:xfrm>
            <a:off x="4353213" y="2959795"/>
            <a:ext cx="3485170" cy="529233"/>
          </a:xfrm>
          <a:prstGeom prst="rect">
            <a:avLst/>
          </a:prstGeom>
          <a:noFill/>
          <a:ln/>
        </p:spPr>
        <p:txBody>
          <a:bodyPr wrap="square" lIns="0" tIns="0" rIns="0" bIns="0" rtlCol="0" anchor="t">
            <a:normAutofit/>
          </a:bodyPr>
          <a:lstStyle/>
          <a:p>
            <a:pPr marL="0" indent="0" algn="l">
              <a:lnSpc>
                <a:spcPct val="133000"/>
              </a:lnSpc>
              <a:buNone/>
            </a:pPr>
            <a:r>
              <a:rPr lang="ja-JP" altLang="en-US" sz="1300" dirty="0">
                <a:solidFill>
                  <a:srgbClr val="3C3939"/>
                </a:solidFill>
                <a:latin typeface="Roboto" pitchFamily="34" charset="0"/>
                <a:ea typeface="Roboto" pitchFamily="34" charset="-122"/>
                <a:cs typeface="Roboto" pitchFamily="34" charset="-120"/>
              </a:rPr>
              <a:t>77%の集落でAD開業後に新住民の流入が報告された</a:t>
            </a:r>
            <a:endParaRPr lang="ja-JP" sz="1300" dirty="0"/>
          </a:p>
        </p:txBody>
      </p:sp>
      <p:sp>
        <p:nvSpPr>
          <p:cNvPr id="14" name="Shape 12"/>
          <p:cNvSpPr/>
          <p:nvPr/>
        </p:nvSpPr>
        <p:spPr>
          <a:xfrm>
            <a:off x="8045050" y="2188766"/>
            <a:ext cx="3014488" cy="206673"/>
          </a:xfrm>
          <a:prstGeom prst="roundRect">
            <a:avLst>
              <a:gd name="adj" fmla="val 33611"/>
            </a:avLst>
          </a:prstGeom>
          <a:solidFill>
            <a:srgbClr val="E1E1EA"/>
          </a:solidFill>
          <a:ln w="6350">
            <a:solidFill>
              <a:srgbClr val="C7C7D0"/>
            </a:solidFill>
            <a:prstDash val="solid"/>
          </a:ln>
        </p:spPr>
        <p:txBody>
          <a:bodyPr/>
          <a:lstStyle/>
          <a:p>
            <a:endParaRPr lang="ja-JP" altLang="en-US"/>
          </a:p>
        </p:txBody>
      </p:sp>
      <p:sp>
        <p:nvSpPr>
          <p:cNvPr id="15" name="Shape 13"/>
          <p:cNvSpPr/>
          <p:nvPr/>
        </p:nvSpPr>
        <p:spPr>
          <a:xfrm>
            <a:off x="8045050" y="2188766"/>
            <a:ext cx="2140194" cy="206673"/>
          </a:xfrm>
          <a:prstGeom prst="roundRect">
            <a:avLst>
              <a:gd name="adj" fmla="val 33611"/>
            </a:avLst>
          </a:prstGeom>
          <a:solidFill>
            <a:srgbClr val="1B1B27"/>
          </a:solidFill>
          <a:ln/>
        </p:spPr>
        <p:txBody>
          <a:bodyPr/>
          <a:lstStyle/>
          <a:p>
            <a:endParaRPr lang="ja-JP" altLang="en-US"/>
          </a:p>
        </p:txBody>
      </p:sp>
      <p:sp>
        <p:nvSpPr>
          <p:cNvPr id="16" name="Text 14"/>
          <p:cNvSpPr/>
          <p:nvPr/>
        </p:nvSpPr>
        <p:spPr>
          <a:xfrm>
            <a:off x="11183559" y="2188666"/>
            <a:ext cx="346662" cy="206772"/>
          </a:xfrm>
          <a:prstGeom prst="rect">
            <a:avLst/>
          </a:prstGeom>
          <a:noFill/>
          <a:ln/>
        </p:spPr>
        <p:txBody>
          <a:bodyPr wrap="none" lIns="0" tIns="0" rIns="0" bIns="0" rtlCol="0" anchor="t"/>
          <a:lstStyle/>
          <a:p>
            <a:pPr marL="0" indent="0" algn="l">
              <a:lnSpc>
                <a:spcPct val="83000"/>
              </a:lnSpc>
              <a:buNone/>
            </a:pPr>
            <a:r>
              <a:rPr lang="en-US" sz="1600" dirty="0">
                <a:solidFill>
                  <a:srgbClr val="3C3939"/>
                </a:solidFill>
                <a:latin typeface="Raleway" pitchFamily="34" charset="0"/>
                <a:ea typeface="Raleway" pitchFamily="34" charset="-122"/>
                <a:cs typeface="Raleway" pitchFamily="34" charset="-120"/>
              </a:rPr>
              <a:t>71%</a:t>
            </a:r>
            <a:endParaRPr lang="en-US" sz="1600" dirty="0"/>
          </a:p>
        </p:txBody>
      </p:sp>
      <p:sp>
        <p:nvSpPr>
          <p:cNvPr id="17" name="Text 15"/>
          <p:cNvSpPr/>
          <p:nvPr/>
        </p:nvSpPr>
        <p:spPr>
          <a:xfrm>
            <a:off x="8045050" y="2602111"/>
            <a:ext cx="3485170" cy="258465"/>
          </a:xfrm>
          <a:prstGeom prst="rect">
            <a:avLst/>
          </a:prstGeom>
          <a:noFill/>
          <a:ln/>
        </p:spPr>
        <p:txBody>
          <a:bodyPr wrap="none" lIns="0" tIns="0" rIns="0" bIns="0" rtlCol="0" anchor="t"/>
          <a:lstStyle/>
          <a:p>
            <a:pPr marL="0" indent="0" algn="l">
              <a:lnSpc>
                <a:spcPct val="104000"/>
              </a:lnSpc>
              <a:buNone/>
            </a:pPr>
            <a:r>
              <a:rPr lang="ja-JP" altLang="en-US" sz="1600" dirty="0">
                <a:solidFill>
                  <a:srgbClr val="3C3939"/>
                </a:solidFill>
                <a:latin typeface="Raleway" pitchFamily="34" charset="0"/>
                <a:ea typeface="Raleway" pitchFamily="34" charset="-122"/>
                <a:cs typeface="Raleway" pitchFamily="34" charset="-120"/>
              </a:rPr>
              <a:t>不動産売買・既存住宅再生の増加</a:t>
            </a:r>
            <a:endParaRPr lang="ja-JP" sz="1600" dirty="0"/>
          </a:p>
        </p:txBody>
      </p:sp>
      <p:sp>
        <p:nvSpPr>
          <p:cNvPr id="18" name="Text 16"/>
          <p:cNvSpPr/>
          <p:nvPr/>
        </p:nvSpPr>
        <p:spPr>
          <a:xfrm>
            <a:off x="8045050" y="2959795"/>
            <a:ext cx="3485170" cy="529233"/>
          </a:xfrm>
          <a:prstGeom prst="rect">
            <a:avLst/>
          </a:prstGeom>
          <a:noFill/>
          <a:ln/>
        </p:spPr>
        <p:txBody>
          <a:bodyPr wrap="square" lIns="0" tIns="0" rIns="0" bIns="0" rtlCol="0" anchor="t">
            <a:normAutofit/>
          </a:bodyPr>
          <a:lstStyle/>
          <a:p>
            <a:pPr marL="0" indent="0" algn="l">
              <a:lnSpc>
                <a:spcPct val="133000"/>
              </a:lnSpc>
              <a:buNone/>
            </a:pPr>
            <a:r>
              <a:rPr lang="ja-JP" altLang="en-US" sz="1300" dirty="0">
                <a:solidFill>
                  <a:srgbClr val="3C3939"/>
                </a:solidFill>
                <a:latin typeface="Roboto" pitchFamily="34" charset="0"/>
                <a:ea typeface="Roboto" pitchFamily="34" charset="-122"/>
                <a:cs typeface="Roboto" pitchFamily="34" charset="-120"/>
              </a:rPr>
              <a:t>71%の集落で不動産取引・住宅再生の活性化が報告された</a:t>
            </a:r>
            <a:endParaRPr lang="ja-JP" sz="1300" dirty="0"/>
          </a:p>
        </p:txBody>
      </p:sp>
      <p:sp>
        <p:nvSpPr>
          <p:cNvPr id="19" name="Shape 17"/>
          <p:cNvSpPr/>
          <p:nvPr/>
        </p:nvSpPr>
        <p:spPr>
          <a:xfrm>
            <a:off x="661475" y="3902373"/>
            <a:ext cx="2976190" cy="206673"/>
          </a:xfrm>
          <a:prstGeom prst="roundRect">
            <a:avLst>
              <a:gd name="adj" fmla="val 33611"/>
            </a:avLst>
          </a:prstGeom>
          <a:solidFill>
            <a:srgbClr val="E1E1EA"/>
          </a:solidFill>
          <a:ln w="6350">
            <a:solidFill>
              <a:srgbClr val="C7C7D0"/>
            </a:solidFill>
            <a:prstDash val="solid"/>
          </a:ln>
        </p:spPr>
        <p:txBody>
          <a:bodyPr/>
          <a:lstStyle/>
          <a:p>
            <a:endParaRPr lang="ja-JP" altLang="en-US"/>
          </a:p>
        </p:txBody>
      </p:sp>
      <p:sp>
        <p:nvSpPr>
          <p:cNvPr id="20" name="Shape 18"/>
          <p:cNvSpPr/>
          <p:nvPr/>
        </p:nvSpPr>
        <p:spPr>
          <a:xfrm>
            <a:off x="661475" y="3902373"/>
            <a:ext cx="1934519" cy="206673"/>
          </a:xfrm>
          <a:prstGeom prst="roundRect">
            <a:avLst>
              <a:gd name="adj" fmla="val 33611"/>
            </a:avLst>
          </a:prstGeom>
          <a:solidFill>
            <a:srgbClr val="1B1B27"/>
          </a:solidFill>
          <a:ln/>
        </p:spPr>
        <p:txBody>
          <a:bodyPr/>
          <a:lstStyle/>
          <a:p>
            <a:endParaRPr lang="ja-JP" altLang="en-US"/>
          </a:p>
        </p:txBody>
      </p:sp>
      <p:sp>
        <p:nvSpPr>
          <p:cNvPr id="21" name="Text 19"/>
          <p:cNvSpPr/>
          <p:nvPr/>
        </p:nvSpPr>
        <p:spPr>
          <a:xfrm>
            <a:off x="3761686" y="3902273"/>
            <a:ext cx="384860" cy="206772"/>
          </a:xfrm>
          <a:prstGeom prst="rect">
            <a:avLst/>
          </a:prstGeom>
          <a:noFill/>
          <a:ln/>
        </p:spPr>
        <p:txBody>
          <a:bodyPr wrap="none" lIns="0" tIns="0" rIns="0" bIns="0" rtlCol="0" anchor="t"/>
          <a:lstStyle/>
          <a:p>
            <a:pPr marL="0" indent="0" algn="l">
              <a:lnSpc>
                <a:spcPct val="83000"/>
              </a:lnSpc>
              <a:buNone/>
            </a:pPr>
            <a:r>
              <a:rPr lang="en-US" sz="1600" dirty="0">
                <a:solidFill>
                  <a:srgbClr val="3C3939"/>
                </a:solidFill>
                <a:latin typeface="Raleway" pitchFamily="34" charset="0"/>
                <a:ea typeface="Raleway" pitchFamily="34" charset="-122"/>
                <a:cs typeface="Raleway" pitchFamily="34" charset="-120"/>
              </a:rPr>
              <a:t>65%</a:t>
            </a:r>
            <a:endParaRPr lang="en-US" sz="1600" dirty="0"/>
          </a:p>
        </p:txBody>
      </p:sp>
      <p:sp>
        <p:nvSpPr>
          <p:cNvPr id="22" name="Text 20"/>
          <p:cNvSpPr/>
          <p:nvPr/>
        </p:nvSpPr>
        <p:spPr>
          <a:xfrm>
            <a:off x="661475" y="4315718"/>
            <a:ext cx="3485071" cy="258465"/>
          </a:xfrm>
          <a:prstGeom prst="rect">
            <a:avLst/>
          </a:prstGeom>
          <a:noFill/>
          <a:ln/>
        </p:spPr>
        <p:txBody>
          <a:bodyPr wrap="none" lIns="0" tIns="0" rIns="0" bIns="0" rtlCol="0" anchor="t"/>
          <a:lstStyle/>
          <a:p>
            <a:pPr marL="0" indent="0" algn="l">
              <a:lnSpc>
                <a:spcPct val="104000"/>
              </a:lnSpc>
              <a:buNone/>
            </a:pPr>
            <a:r>
              <a:rPr lang="ja-JP" altLang="en-US" sz="1600" dirty="0">
                <a:solidFill>
                  <a:srgbClr val="3C3939"/>
                </a:solidFill>
                <a:latin typeface="Raleway" pitchFamily="34" charset="0"/>
                <a:ea typeface="Raleway" pitchFamily="34" charset="-122"/>
                <a:cs typeface="Raleway" pitchFamily="34" charset="-120"/>
              </a:rPr>
              <a:t>雇用に占める女性の割合</a:t>
            </a:r>
            <a:endParaRPr lang="ja-JP" sz="1600" dirty="0"/>
          </a:p>
        </p:txBody>
      </p:sp>
      <p:sp>
        <p:nvSpPr>
          <p:cNvPr id="23" name="Text 21"/>
          <p:cNvSpPr/>
          <p:nvPr/>
        </p:nvSpPr>
        <p:spPr>
          <a:xfrm>
            <a:off x="661475" y="4673402"/>
            <a:ext cx="3485071" cy="529233"/>
          </a:xfrm>
          <a:prstGeom prst="rect">
            <a:avLst/>
          </a:prstGeom>
          <a:noFill/>
          <a:ln/>
        </p:spPr>
        <p:txBody>
          <a:bodyPr wrap="square" lIns="0" tIns="0" rIns="0" bIns="0" rtlCol="0" anchor="t">
            <a:normAutofit/>
          </a:bodyPr>
          <a:lstStyle/>
          <a:p>
            <a:pPr marL="0" indent="0" algn="l">
              <a:lnSpc>
                <a:spcPct val="133000"/>
              </a:lnSpc>
              <a:buNone/>
            </a:pPr>
            <a:r>
              <a:rPr lang="ja-JP" altLang="en-US" sz="1300" dirty="0">
                <a:solidFill>
                  <a:srgbClr val="3C3939"/>
                </a:solidFill>
                <a:latin typeface="Roboto" pitchFamily="34" charset="0"/>
                <a:ea typeface="Roboto" pitchFamily="34" charset="-122"/>
                <a:cs typeface="Roboto" pitchFamily="34" charset="-120"/>
              </a:rPr>
              <a:t>管理・広報・接客・厨房等すべての部門で高い女性比率</a:t>
            </a:r>
            <a:endParaRPr lang="ja-JP" sz="1300" dirty="0"/>
          </a:p>
        </p:txBody>
      </p:sp>
      <p:sp>
        <p:nvSpPr>
          <p:cNvPr id="24" name="Shape 22"/>
          <p:cNvSpPr/>
          <p:nvPr/>
        </p:nvSpPr>
        <p:spPr>
          <a:xfrm>
            <a:off x="4353213" y="3902373"/>
            <a:ext cx="2974404" cy="206673"/>
          </a:xfrm>
          <a:prstGeom prst="roundRect">
            <a:avLst>
              <a:gd name="adj" fmla="val 33611"/>
            </a:avLst>
          </a:prstGeom>
          <a:solidFill>
            <a:srgbClr val="E1E1EA"/>
          </a:solidFill>
          <a:ln w="6350">
            <a:solidFill>
              <a:srgbClr val="C7C7D0"/>
            </a:solidFill>
            <a:prstDash val="solid"/>
          </a:ln>
        </p:spPr>
        <p:txBody>
          <a:bodyPr/>
          <a:lstStyle/>
          <a:p>
            <a:endParaRPr lang="ja-JP" altLang="en-US"/>
          </a:p>
        </p:txBody>
      </p:sp>
      <p:sp>
        <p:nvSpPr>
          <p:cNvPr id="25" name="Shape 23"/>
          <p:cNvSpPr/>
          <p:nvPr/>
        </p:nvSpPr>
        <p:spPr>
          <a:xfrm>
            <a:off x="4353213" y="3902373"/>
            <a:ext cx="1487153" cy="206673"/>
          </a:xfrm>
          <a:prstGeom prst="roundRect">
            <a:avLst>
              <a:gd name="adj" fmla="val 33611"/>
            </a:avLst>
          </a:prstGeom>
          <a:solidFill>
            <a:srgbClr val="1B1B27"/>
          </a:solidFill>
          <a:ln/>
        </p:spPr>
        <p:txBody>
          <a:bodyPr/>
          <a:lstStyle/>
          <a:p>
            <a:endParaRPr lang="ja-JP" altLang="en-US"/>
          </a:p>
        </p:txBody>
      </p:sp>
      <p:sp>
        <p:nvSpPr>
          <p:cNvPr id="26" name="Text 24"/>
          <p:cNvSpPr/>
          <p:nvPr/>
        </p:nvSpPr>
        <p:spPr>
          <a:xfrm>
            <a:off x="7451638" y="3902273"/>
            <a:ext cx="386745" cy="206772"/>
          </a:xfrm>
          <a:prstGeom prst="rect">
            <a:avLst/>
          </a:prstGeom>
          <a:noFill/>
          <a:ln/>
        </p:spPr>
        <p:txBody>
          <a:bodyPr wrap="none" lIns="0" tIns="0" rIns="0" bIns="0" rtlCol="0" anchor="t"/>
          <a:lstStyle/>
          <a:p>
            <a:pPr marL="0" indent="0" algn="l">
              <a:lnSpc>
                <a:spcPct val="83000"/>
              </a:lnSpc>
              <a:buNone/>
            </a:pPr>
            <a:r>
              <a:rPr lang="en-US" sz="1600" dirty="0">
                <a:solidFill>
                  <a:srgbClr val="3C3939"/>
                </a:solidFill>
                <a:latin typeface="Raleway" pitchFamily="34" charset="0"/>
                <a:ea typeface="Raleway" pitchFamily="34" charset="-122"/>
                <a:cs typeface="Raleway" pitchFamily="34" charset="-120"/>
              </a:rPr>
              <a:t>50%</a:t>
            </a:r>
            <a:endParaRPr lang="en-US" sz="1600" dirty="0"/>
          </a:p>
        </p:txBody>
      </p:sp>
      <p:sp>
        <p:nvSpPr>
          <p:cNvPr id="27" name="Text 25"/>
          <p:cNvSpPr/>
          <p:nvPr/>
        </p:nvSpPr>
        <p:spPr>
          <a:xfrm>
            <a:off x="4353213" y="4315718"/>
            <a:ext cx="3485170" cy="258465"/>
          </a:xfrm>
          <a:prstGeom prst="rect">
            <a:avLst/>
          </a:prstGeom>
          <a:noFill/>
          <a:ln/>
        </p:spPr>
        <p:txBody>
          <a:bodyPr wrap="none" lIns="0" tIns="0" rIns="0" bIns="0" rtlCol="0" anchor="t"/>
          <a:lstStyle/>
          <a:p>
            <a:pPr marL="0" indent="0" algn="l">
              <a:lnSpc>
                <a:spcPct val="104000"/>
              </a:lnSpc>
              <a:buNone/>
            </a:pPr>
            <a:r>
              <a:rPr lang="ja-JP" altLang="en-US" sz="1600" dirty="0">
                <a:solidFill>
                  <a:srgbClr val="3C3939"/>
                </a:solidFill>
                <a:latin typeface="Raleway" pitchFamily="34" charset="0"/>
                <a:ea typeface="Raleway" pitchFamily="34" charset="-122"/>
                <a:cs typeface="Raleway" pitchFamily="34" charset="-120"/>
              </a:rPr>
              <a:t>地域体験・店舗をADが直接促進</a:t>
            </a:r>
            <a:endParaRPr lang="ja-JP" sz="1600" dirty="0"/>
          </a:p>
        </p:txBody>
      </p:sp>
      <p:sp>
        <p:nvSpPr>
          <p:cNvPr id="28" name="Text 26"/>
          <p:cNvSpPr/>
          <p:nvPr/>
        </p:nvSpPr>
        <p:spPr>
          <a:xfrm>
            <a:off x="4353213" y="4673402"/>
            <a:ext cx="3485170" cy="529233"/>
          </a:xfrm>
          <a:prstGeom prst="rect">
            <a:avLst/>
          </a:prstGeom>
          <a:noFill/>
          <a:ln/>
        </p:spPr>
        <p:txBody>
          <a:bodyPr wrap="square" lIns="0" tIns="0" rIns="0" bIns="0" rtlCol="0" anchor="t">
            <a:normAutofit/>
          </a:bodyPr>
          <a:lstStyle/>
          <a:p>
            <a:pPr marL="0" indent="0" algn="l">
              <a:lnSpc>
                <a:spcPct val="133000"/>
              </a:lnSpc>
              <a:buNone/>
            </a:pPr>
            <a:r>
              <a:rPr lang="ja-JP" altLang="en-US" sz="1300" dirty="0">
                <a:solidFill>
                  <a:srgbClr val="3C3939"/>
                </a:solidFill>
                <a:latin typeface="Roboto" pitchFamily="34" charset="0"/>
                <a:ea typeface="Roboto" pitchFamily="34" charset="-122"/>
                <a:cs typeface="Roboto" pitchFamily="34" charset="-120"/>
              </a:rPr>
              <a:t>50%のADが地域の店舗・体験等を直接運営または促進している</a:t>
            </a:r>
            <a:endParaRPr lang="ja-JP" sz="1300" dirty="0"/>
          </a:p>
        </p:txBody>
      </p:sp>
      <p:sp>
        <p:nvSpPr>
          <p:cNvPr id="29" name="Shape 27"/>
          <p:cNvSpPr/>
          <p:nvPr/>
        </p:nvSpPr>
        <p:spPr>
          <a:xfrm>
            <a:off x="661475" y="5388670"/>
            <a:ext cx="10868745" cy="925909"/>
          </a:xfrm>
          <a:prstGeom prst="roundRect">
            <a:avLst>
              <a:gd name="adj" fmla="val 7502"/>
            </a:avLst>
          </a:prstGeom>
          <a:solidFill>
            <a:srgbClr val="E1E1EA"/>
          </a:solidFill>
          <a:ln/>
        </p:spPr>
        <p:txBody>
          <a:bodyPr/>
          <a:lstStyle/>
          <a:p>
            <a:endParaRPr lang="ja-JP" altLang="en-US"/>
          </a:p>
        </p:txBody>
      </p:sp>
      <p:pic>
        <p:nvPicPr>
          <p:cNvPr id="30" name="Image 0" descr="preencoded.png"/>
          <p:cNvPicPr>
            <a:picLocks noChangeAspect="1"/>
          </p:cNvPicPr>
          <p:nvPr/>
        </p:nvPicPr>
        <p:blipFill>
          <a:blip r:embed="rId3"/>
          <a:stretch>
            <a:fillRect/>
          </a:stretch>
        </p:blipFill>
        <p:spPr>
          <a:xfrm>
            <a:off x="826769" y="5628382"/>
            <a:ext cx="206667" cy="165298"/>
          </a:xfrm>
          <a:prstGeom prst="rect">
            <a:avLst/>
          </a:prstGeom>
        </p:spPr>
      </p:pic>
      <p:sp>
        <p:nvSpPr>
          <p:cNvPr id="31" name="Text 28"/>
          <p:cNvSpPr/>
          <p:nvPr/>
        </p:nvSpPr>
        <p:spPr>
          <a:xfrm>
            <a:off x="1198731" y="5595243"/>
            <a:ext cx="10166195" cy="529233"/>
          </a:xfrm>
          <a:prstGeom prst="rect">
            <a:avLst/>
          </a:prstGeom>
          <a:noFill/>
          <a:ln/>
        </p:spPr>
        <p:txBody>
          <a:bodyPr wrap="square" lIns="0" tIns="0" rIns="0" bIns="0" rtlCol="0" anchor="t">
            <a:normAutofit/>
          </a:bodyPr>
          <a:lstStyle/>
          <a:p>
            <a:pPr marL="0" indent="0" algn="l">
              <a:lnSpc>
                <a:spcPct val="133000"/>
              </a:lnSpc>
              <a:buNone/>
            </a:pPr>
            <a:r>
              <a:rPr lang="ja-JP" altLang="en-US" sz="1300" dirty="0">
                <a:solidFill>
                  <a:srgbClr val="000000"/>
                </a:solidFill>
                <a:latin typeface="Roboto" pitchFamily="34" charset="0"/>
                <a:ea typeface="Roboto" pitchFamily="34" charset="-122"/>
                <a:cs typeface="Roboto" pitchFamily="34" charset="-120"/>
              </a:rPr>
              <a:t>※ 上記の数値はADI／Osservatorio ADIによる調査において、各現象が報告された地域・回答等の割合を示す。統計的な因果関係を示すものではなく、方向性の参考として理解すること。</a:t>
            </a:r>
            <a:endParaRPr lang="ja-JP" sz="13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661475" y="480318"/>
            <a:ext cx="10868745" cy="413445"/>
          </a:xfrm>
          <a:prstGeom prst="rect">
            <a:avLst/>
          </a:prstGeom>
          <a:noFill/>
          <a:ln/>
        </p:spPr>
        <p:txBody>
          <a:bodyPr wrap="none" lIns="0" tIns="0" rIns="0" bIns="0" rtlCol="0" anchor="t"/>
          <a:lstStyle/>
          <a:p>
            <a:pPr marL="0" indent="0" algn="l">
              <a:lnSpc>
                <a:spcPct val="104000"/>
              </a:lnSpc>
              <a:buNone/>
            </a:pPr>
            <a:r>
              <a:rPr lang="ja-JP" altLang="en-US" sz="2600" dirty="0">
                <a:solidFill>
                  <a:srgbClr val="1B1B27"/>
                </a:solidFill>
                <a:latin typeface="Raleway" pitchFamily="34" charset="0"/>
                <a:ea typeface="Raleway" pitchFamily="34" charset="-122"/>
                <a:cs typeface="Raleway" pitchFamily="34" charset="-120"/>
              </a:rPr>
              <a:t>空き家から地域資産へ</a:t>
            </a:r>
            <a:endParaRPr lang="ja-JP" sz="2600" dirty="0"/>
          </a:p>
        </p:txBody>
      </p:sp>
      <p:sp>
        <p:nvSpPr>
          <p:cNvPr id="3" name="Text 1"/>
          <p:cNvSpPr/>
          <p:nvPr/>
        </p:nvSpPr>
        <p:spPr>
          <a:xfrm>
            <a:off x="661475" y="1105396"/>
            <a:ext cx="10868745" cy="381000"/>
          </a:xfrm>
          <a:prstGeom prst="rect">
            <a:avLst/>
          </a:prstGeom>
          <a:noFill/>
          <a:ln/>
        </p:spPr>
        <p:txBody>
          <a:bodyPr wrap="square" lIns="0" tIns="0" rIns="0" bIns="0" rtlCol="0" anchor="t">
            <a:normAutofit/>
          </a:bodyPr>
          <a:lstStyle/>
          <a:p>
            <a:pPr marL="0" indent="0" algn="l">
              <a:lnSpc>
                <a:spcPct val="120000"/>
              </a:lnSpc>
              <a:buNone/>
            </a:pPr>
            <a:r>
              <a:rPr lang="ja-JP" altLang="en-US" sz="1000" dirty="0">
                <a:solidFill>
                  <a:srgbClr val="3C3939"/>
                </a:solidFill>
                <a:latin typeface="Roboto" pitchFamily="34" charset="0"/>
                <a:ea typeface="Roboto" pitchFamily="34" charset="-122"/>
                <a:cs typeface="Roboto" pitchFamily="34" charset="-120"/>
              </a:rPr>
              <a:t>Osservatorio ADI調査（2026年8月）では、ADが立地する集落の</a:t>
            </a:r>
            <a:r>
              <a:rPr lang="ja-JP" altLang="en-US" sz="1000" b="1" dirty="0">
                <a:solidFill>
                  <a:srgbClr val="3C3939"/>
                </a:solidFill>
                <a:latin typeface="Roboto Bold" pitchFamily="34" charset="0"/>
                <a:ea typeface="Roboto Bold" pitchFamily="34" charset="-122"/>
                <a:cs typeface="Roboto Bold" pitchFamily="34" charset="-120"/>
              </a:rPr>
              <a:t>71%で不動産売買・既存住宅再生の増加</a:t>
            </a:r>
            <a:r>
              <a:rPr lang="ja-JP" altLang="en-US" sz="1000" dirty="0">
                <a:solidFill>
                  <a:srgbClr val="3C3939"/>
                </a:solidFill>
                <a:latin typeface="Roboto" pitchFamily="34" charset="0"/>
                <a:ea typeface="Roboto" pitchFamily="34" charset="-122"/>
                <a:cs typeface="Roboto" pitchFamily="34" charset="-120"/>
              </a:rPr>
              <a:t>が報告されている。ADは「建てない宿泊施設」として、既存の空き家・遊休不動産を地域の価値創出装置へと転換する。</a:t>
            </a:r>
            <a:endParaRPr lang="ja-JP" sz="1000" dirty="0"/>
          </a:p>
        </p:txBody>
      </p:sp>
      <p:pic>
        <p:nvPicPr>
          <p:cNvPr id="4" name="Image 0" descr="preencoded.png"/>
          <p:cNvPicPr>
            <a:picLocks noChangeAspect="1"/>
          </p:cNvPicPr>
          <p:nvPr/>
        </p:nvPicPr>
        <p:blipFill>
          <a:blip r:embed="rId3"/>
          <a:stretch>
            <a:fillRect/>
          </a:stretch>
        </p:blipFill>
        <p:spPr>
          <a:xfrm>
            <a:off x="1939876" y="1605459"/>
            <a:ext cx="8311942" cy="3258641"/>
          </a:xfrm>
          <a:prstGeom prst="rect">
            <a:avLst/>
          </a:prstGeom>
        </p:spPr>
      </p:pic>
      <p:sp>
        <p:nvSpPr>
          <p:cNvPr id="5" name="Text 2"/>
          <p:cNvSpPr/>
          <p:nvPr/>
        </p:nvSpPr>
        <p:spPr>
          <a:xfrm>
            <a:off x="2138787" y="1765269"/>
            <a:ext cx="1521604" cy="489099"/>
          </a:xfrm>
          <a:prstGeom prst="rect">
            <a:avLst/>
          </a:prstGeom>
          <a:noFill/>
          <a:ln/>
        </p:spPr>
        <p:txBody>
          <a:bodyPr wrap="square" lIns="0" tIns="0" rIns="0" bIns="0" rtlCol="0" anchor="t">
            <a:normAutofit/>
          </a:bodyPr>
          <a:lstStyle/>
          <a:p>
            <a:pPr marL="0" indent="0" algn="r">
              <a:lnSpc>
                <a:spcPct val="104000"/>
              </a:lnSpc>
              <a:buNone/>
            </a:pPr>
            <a:r>
              <a:rPr lang="ja-JP" altLang="en-US" sz="1500" dirty="0">
                <a:solidFill>
                  <a:srgbClr val="1B1B27"/>
                </a:solidFill>
                <a:latin typeface="Raleway" pitchFamily="34" charset="0"/>
                <a:ea typeface="Raleway" pitchFamily="34" charset="-122"/>
                <a:cs typeface="Raleway" pitchFamily="34" charset="-120"/>
              </a:rPr>
              <a:t>空き家・既存住宅</a:t>
            </a:r>
            <a:endParaRPr lang="ja-JP" sz="1500" dirty="0"/>
          </a:p>
        </p:txBody>
      </p:sp>
      <p:sp>
        <p:nvSpPr>
          <p:cNvPr id="6" name="Text 3"/>
          <p:cNvSpPr/>
          <p:nvPr/>
        </p:nvSpPr>
        <p:spPr>
          <a:xfrm>
            <a:off x="8531153" y="1765269"/>
            <a:ext cx="1521604" cy="244550"/>
          </a:xfrm>
          <a:prstGeom prst="rect">
            <a:avLst/>
          </a:prstGeom>
          <a:noFill/>
          <a:ln/>
        </p:spPr>
        <p:txBody>
          <a:bodyPr wrap="none" lIns="0" tIns="0" rIns="0" bIns="0" rtlCol="0" anchor="t"/>
          <a:lstStyle/>
          <a:p>
            <a:pPr marL="0" indent="0" algn="l">
              <a:lnSpc>
                <a:spcPct val="104000"/>
              </a:lnSpc>
              <a:buNone/>
            </a:pPr>
            <a:r>
              <a:rPr lang="zh-CN" altLang="en-US" sz="1500" dirty="0">
                <a:solidFill>
                  <a:srgbClr val="1B1B27"/>
                </a:solidFill>
                <a:latin typeface="Raleway" pitchFamily="34" charset="0"/>
                <a:ea typeface="Raleway" pitchFamily="34" charset="-122"/>
                <a:cs typeface="Raleway" pitchFamily="34" charset="-120"/>
              </a:rPr>
              <a:t>再生・活用</a:t>
            </a:r>
            <a:endParaRPr lang="zh-CN" sz="1500" dirty="0"/>
          </a:p>
        </p:txBody>
      </p:sp>
      <p:sp>
        <p:nvSpPr>
          <p:cNvPr id="7" name="Text 4"/>
          <p:cNvSpPr/>
          <p:nvPr/>
        </p:nvSpPr>
        <p:spPr>
          <a:xfrm>
            <a:off x="8531153" y="4459662"/>
            <a:ext cx="1521604" cy="244550"/>
          </a:xfrm>
          <a:prstGeom prst="rect">
            <a:avLst/>
          </a:prstGeom>
          <a:noFill/>
          <a:ln/>
        </p:spPr>
        <p:txBody>
          <a:bodyPr wrap="none" lIns="0" tIns="0" rIns="0" bIns="0" rtlCol="0" anchor="t"/>
          <a:lstStyle/>
          <a:p>
            <a:pPr marL="0" indent="0" algn="l">
              <a:lnSpc>
                <a:spcPct val="104000"/>
              </a:lnSpc>
              <a:buNone/>
            </a:pPr>
            <a:r>
              <a:rPr lang="ja-JP" altLang="en-US" sz="1500" dirty="0">
                <a:solidFill>
                  <a:srgbClr val="1B1B27"/>
                </a:solidFill>
                <a:latin typeface="Raleway" pitchFamily="34" charset="0"/>
                <a:ea typeface="Raleway" pitchFamily="34" charset="-122"/>
                <a:cs typeface="Raleway" pitchFamily="34" charset="-120"/>
              </a:rPr>
              <a:t>宿泊・交流の場</a:t>
            </a:r>
            <a:endParaRPr lang="ja-JP" sz="1500" dirty="0"/>
          </a:p>
        </p:txBody>
      </p:sp>
      <p:sp>
        <p:nvSpPr>
          <p:cNvPr id="8" name="Text 5"/>
          <p:cNvSpPr/>
          <p:nvPr/>
        </p:nvSpPr>
        <p:spPr>
          <a:xfrm>
            <a:off x="2138787" y="4215112"/>
            <a:ext cx="1521604" cy="489100"/>
          </a:xfrm>
          <a:prstGeom prst="rect">
            <a:avLst/>
          </a:prstGeom>
          <a:noFill/>
          <a:ln/>
        </p:spPr>
        <p:txBody>
          <a:bodyPr wrap="square" lIns="0" tIns="0" rIns="0" bIns="0" rtlCol="0" anchor="t">
            <a:normAutofit/>
          </a:bodyPr>
          <a:lstStyle/>
          <a:p>
            <a:pPr marL="0" indent="0" algn="r">
              <a:lnSpc>
                <a:spcPct val="104000"/>
              </a:lnSpc>
              <a:buNone/>
            </a:pPr>
            <a:r>
              <a:rPr lang="zh-CN" altLang="en-US" sz="1500" dirty="0">
                <a:solidFill>
                  <a:srgbClr val="1B1B27"/>
                </a:solidFill>
                <a:latin typeface="Raleway" pitchFamily="34" charset="0"/>
                <a:ea typeface="Raleway" pitchFamily="34" charset="-122"/>
                <a:cs typeface="Raleway" pitchFamily="34" charset="-120"/>
              </a:rPr>
              <a:t>地域消費・価値再評価</a:t>
            </a:r>
            <a:endParaRPr lang="zh-CN" sz="1500" dirty="0"/>
          </a:p>
        </p:txBody>
      </p:sp>
      <p:sp>
        <p:nvSpPr>
          <p:cNvPr id="9" name="Text 6"/>
          <p:cNvSpPr/>
          <p:nvPr/>
        </p:nvSpPr>
        <p:spPr>
          <a:xfrm>
            <a:off x="661475" y="4983163"/>
            <a:ext cx="11478330" cy="190500"/>
          </a:xfrm>
          <a:prstGeom prst="rect">
            <a:avLst/>
          </a:prstGeom>
          <a:noFill/>
          <a:ln/>
        </p:spPr>
        <p:txBody>
          <a:bodyPr wrap="none" lIns="0" tIns="0" rIns="0" bIns="0" rtlCol="0" anchor="t"/>
          <a:lstStyle/>
          <a:p>
            <a:pPr marL="0" indent="0" algn="l">
              <a:lnSpc>
                <a:spcPct val="120000"/>
              </a:lnSpc>
              <a:buNone/>
            </a:pPr>
            <a:r>
              <a:rPr lang="ja-JP" altLang="en-US" sz="1000" dirty="0">
                <a:solidFill>
                  <a:srgbClr val="3C3939"/>
                </a:solidFill>
                <a:latin typeface="Roboto" pitchFamily="34" charset="0"/>
                <a:ea typeface="Roboto" pitchFamily="34" charset="-122"/>
                <a:cs typeface="Roboto" pitchFamily="34" charset="-120"/>
              </a:rPr>
              <a:t>このサイクルが機能することで、地域は「建てずに再生する」持続可能なモデルを実現できる。</a:t>
            </a:r>
            <a:endParaRPr lang="ja-JP" sz="1000" dirty="0"/>
          </a:p>
        </p:txBody>
      </p:sp>
      <p:sp>
        <p:nvSpPr>
          <p:cNvPr id="10" name="Shape 7"/>
          <p:cNvSpPr/>
          <p:nvPr/>
        </p:nvSpPr>
        <p:spPr>
          <a:xfrm>
            <a:off x="566227" y="5292725"/>
            <a:ext cx="5463542" cy="1084957"/>
          </a:xfrm>
          <a:prstGeom prst="roundRect">
            <a:avLst>
              <a:gd name="adj" fmla="val 8781"/>
            </a:avLst>
          </a:prstGeom>
          <a:solidFill>
            <a:srgbClr val="1B1B27">
              <a:alpha val="95000"/>
            </a:srgbClr>
          </a:solidFill>
          <a:ln/>
        </p:spPr>
        <p:txBody>
          <a:bodyPr/>
          <a:lstStyle/>
          <a:p>
            <a:endParaRPr lang="ja-JP" altLang="en-US"/>
          </a:p>
        </p:txBody>
      </p:sp>
      <p:sp>
        <p:nvSpPr>
          <p:cNvPr id="11" name="Text 8"/>
          <p:cNvSpPr/>
          <p:nvPr/>
        </p:nvSpPr>
        <p:spPr>
          <a:xfrm>
            <a:off x="698483" y="5398492"/>
            <a:ext cx="5199032" cy="206673"/>
          </a:xfrm>
          <a:prstGeom prst="rect">
            <a:avLst/>
          </a:prstGeom>
          <a:noFill/>
          <a:ln/>
        </p:spPr>
        <p:txBody>
          <a:bodyPr wrap="none" lIns="0" tIns="0" rIns="0" bIns="0" rtlCol="0" anchor="t"/>
          <a:lstStyle/>
          <a:p>
            <a:pPr marL="0" indent="0" algn="l">
              <a:lnSpc>
                <a:spcPct val="104000"/>
              </a:lnSpc>
              <a:buNone/>
            </a:pPr>
            <a:r>
              <a:rPr lang="ja-JP" altLang="en-US" sz="1300" dirty="0">
                <a:solidFill>
                  <a:srgbClr val="FFFFFF"/>
                </a:solidFill>
                <a:latin typeface="Raleway" pitchFamily="34" charset="0"/>
                <a:ea typeface="Raleway" pitchFamily="34" charset="-122"/>
                <a:cs typeface="Raleway" pitchFamily="34" charset="-120"/>
              </a:rPr>
              <a:t>ADの不動産活用モデル</a:t>
            </a:r>
            <a:endParaRPr lang="ja-JP" sz="1300" dirty="0"/>
          </a:p>
        </p:txBody>
      </p:sp>
      <p:sp>
        <p:nvSpPr>
          <p:cNvPr id="12" name="Text 9"/>
          <p:cNvSpPr/>
          <p:nvPr/>
        </p:nvSpPr>
        <p:spPr>
          <a:xfrm>
            <a:off x="698483" y="5710932"/>
            <a:ext cx="5199032" cy="571500"/>
          </a:xfrm>
          <a:prstGeom prst="rect">
            <a:avLst/>
          </a:prstGeom>
          <a:noFill/>
          <a:ln/>
        </p:spPr>
        <p:txBody>
          <a:bodyPr wrap="square" lIns="0" tIns="0" rIns="0" bIns="0" rtlCol="0" anchor="t">
            <a:normAutofit/>
          </a:bodyPr>
          <a:lstStyle/>
          <a:p>
            <a:pPr marL="0" indent="0" algn="l">
              <a:lnSpc>
                <a:spcPct val="120000"/>
              </a:lnSpc>
              <a:buNone/>
            </a:pPr>
            <a:r>
              <a:rPr lang="ja-JP" altLang="en-US" sz="1000" dirty="0">
                <a:solidFill>
                  <a:srgbClr val="FFFFFF"/>
                </a:solidFill>
                <a:latin typeface="Roboto" pitchFamily="34" charset="0"/>
                <a:ea typeface="Roboto" pitchFamily="34" charset="-122"/>
                <a:cs typeface="Roboto" pitchFamily="34" charset="-120"/>
              </a:rPr>
              <a:t>2026年Reportによれば、ADの約</a:t>
            </a:r>
            <a:r>
              <a:rPr lang="ja-JP" altLang="en-US" sz="1000" b="1" dirty="0">
                <a:solidFill>
                  <a:srgbClr val="FFFFFF"/>
                </a:solidFill>
                <a:latin typeface="Roboto Bold" pitchFamily="34" charset="0"/>
                <a:ea typeface="Roboto Bold" pitchFamily="34" charset="-122"/>
                <a:cs typeface="Roboto Bold" pitchFamily="34" charset="-120"/>
              </a:rPr>
              <a:t>2/3</a:t>
            </a:r>
            <a:r>
              <a:rPr lang="ja-JP" altLang="en-US" sz="1000" dirty="0">
                <a:solidFill>
                  <a:srgbClr val="FFFFFF"/>
                </a:solidFill>
                <a:latin typeface="Roboto" pitchFamily="34" charset="0"/>
                <a:ea typeface="Roboto" pitchFamily="34" charset="-122"/>
                <a:cs typeface="Roboto" pitchFamily="34" charset="-120"/>
              </a:rPr>
              <a:t>が賃貸・使用貸借契約で地域の住宅を活用している。管理会社が直接所有するのは約1/3にとどまり、地域の民間住宅を契約で活かすモデルが主流。</a:t>
            </a:r>
            <a:endParaRPr lang="ja-JP" sz="1000" dirty="0"/>
          </a:p>
        </p:txBody>
      </p:sp>
      <p:sp>
        <p:nvSpPr>
          <p:cNvPr id="13" name="Text 10"/>
          <p:cNvSpPr/>
          <p:nvPr/>
        </p:nvSpPr>
        <p:spPr>
          <a:xfrm>
            <a:off x="6263523" y="5398492"/>
            <a:ext cx="5273047" cy="206673"/>
          </a:xfrm>
          <a:prstGeom prst="rect">
            <a:avLst/>
          </a:prstGeom>
          <a:noFill/>
          <a:ln/>
        </p:spPr>
        <p:txBody>
          <a:bodyPr wrap="none" lIns="0" tIns="0" rIns="0" bIns="0" rtlCol="0" anchor="t"/>
          <a:lstStyle/>
          <a:p>
            <a:pPr marL="0" indent="0" algn="l">
              <a:lnSpc>
                <a:spcPct val="104000"/>
              </a:lnSpc>
              <a:buNone/>
            </a:pPr>
            <a:r>
              <a:rPr lang="ja-JP" altLang="en-US" sz="1300" dirty="0">
                <a:solidFill>
                  <a:srgbClr val="1B1B27"/>
                </a:solidFill>
                <a:latin typeface="Raleway" pitchFamily="34" charset="0"/>
                <a:ea typeface="Raleway" pitchFamily="34" charset="-122"/>
                <a:cs typeface="Raleway" pitchFamily="34" charset="-120"/>
              </a:rPr>
              <a:t>「負債」から「資産」へ</a:t>
            </a:r>
            <a:endParaRPr lang="ja-JP" sz="1300" dirty="0"/>
          </a:p>
        </p:txBody>
      </p:sp>
      <p:sp>
        <p:nvSpPr>
          <p:cNvPr id="14" name="Text 11"/>
          <p:cNvSpPr/>
          <p:nvPr/>
        </p:nvSpPr>
        <p:spPr>
          <a:xfrm>
            <a:off x="6263523" y="5710932"/>
            <a:ext cx="5273047" cy="571500"/>
          </a:xfrm>
          <a:prstGeom prst="rect">
            <a:avLst/>
          </a:prstGeom>
          <a:noFill/>
          <a:ln/>
        </p:spPr>
        <p:txBody>
          <a:bodyPr wrap="square" lIns="0" tIns="0" rIns="0" bIns="0" rtlCol="0" anchor="t">
            <a:normAutofit/>
          </a:bodyPr>
          <a:lstStyle/>
          <a:p>
            <a:pPr marL="0" indent="0" algn="l">
              <a:lnSpc>
                <a:spcPct val="120000"/>
              </a:lnSpc>
              <a:buNone/>
            </a:pPr>
            <a:r>
              <a:rPr lang="ja-JP" altLang="en-US" sz="1000" dirty="0">
                <a:solidFill>
                  <a:srgbClr val="3C3939"/>
                </a:solidFill>
                <a:latin typeface="Roboto" pitchFamily="34" charset="0"/>
                <a:ea typeface="Roboto" pitchFamily="34" charset="-122"/>
                <a:cs typeface="Roboto" pitchFamily="34" charset="-120"/>
              </a:rPr>
              <a:t>「空き家」を「使われない負債」から「地域で価値を生む資産」へ転換することが、ADの不動産的意義の核心である。環境負荷ゼロ（新築なし）で地域ストックを最大活用する点も、持続可能性の観点から重要。</a:t>
            </a:r>
            <a:endParaRPr lang="ja-JP" sz="1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661475" y="710605"/>
            <a:ext cx="10868745" cy="516731"/>
          </a:xfrm>
          <a:prstGeom prst="rect">
            <a:avLst/>
          </a:prstGeom>
          <a:noFill/>
          <a:ln/>
        </p:spPr>
        <p:txBody>
          <a:bodyPr wrap="none" lIns="0" tIns="0" rIns="0" bIns="0" rtlCol="0" anchor="t"/>
          <a:lstStyle/>
          <a:p>
            <a:pPr marL="0" indent="0" algn="l">
              <a:lnSpc>
                <a:spcPct val="104000"/>
              </a:lnSpc>
              <a:buNone/>
            </a:pPr>
            <a:r>
              <a:rPr lang="ja-JP" altLang="en-US" sz="3250" dirty="0">
                <a:solidFill>
                  <a:srgbClr val="1B1B27"/>
                </a:solidFill>
                <a:latin typeface="Raleway" pitchFamily="34" charset="0"/>
                <a:ea typeface="Raleway" pitchFamily="34" charset="-122"/>
                <a:cs typeface="Raleway" pitchFamily="34" charset="-120"/>
              </a:rPr>
              <a:t>宿泊者を「囲い込まない」</a:t>
            </a:r>
            <a:endParaRPr lang="ja-JP" sz="3250" dirty="0"/>
          </a:p>
        </p:txBody>
      </p:sp>
      <p:sp>
        <p:nvSpPr>
          <p:cNvPr id="3" name="Text 1"/>
          <p:cNvSpPr/>
          <p:nvPr/>
        </p:nvSpPr>
        <p:spPr>
          <a:xfrm>
            <a:off x="661475" y="1558032"/>
            <a:ext cx="11478330" cy="264616"/>
          </a:xfrm>
          <a:prstGeom prst="rect">
            <a:avLst/>
          </a:prstGeom>
          <a:noFill/>
          <a:ln/>
        </p:spPr>
        <p:txBody>
          <a:bodyPr wrap="none" lIns="0" tIns="0" rIns="0" bIns="0" rtlCol="0" anchor="t"/>
          <a:lstStyle/>
          <a:p>
            <a:pPr marL="0" indent="0" algn="l">
              <a:lnSpc>
                <a:spcPct val="133000"/>
              </a:lnSpc>
              <a:buNone/>
            </a:pPr>
            <a:r>
              <a:rPr lang="ja-JP" altLang="en-US" sz="1300" dirty="0">
                <a:solidFill>
                  <a:srgbClr val="3C3939"/>
                </a:solidFill>
                <a:latin typeface="Roboto" pitchFamily="34" charset="0"/>
                <a:ea typeface="Roboto" pitchFamily="34" charset="-122"/>
                <a:cs typeface="Roboto" pitchFamily="34" charset="-120"/>
              </a:rPr>
              <a:t>ADの飲食モデルは地域との共存を前提とする。ADI Report 2025より、ADの飲食提供形態は以下の通り分布している。</a:t>
            </a:r>
            <a:endParaRPr lang="ja-JP" sz="1300" dirty="0"/>
          </a:p>
        </p:txBody>
      </p:sp>
      <p:pic>
        <p:nvPicPr>
          <p:cNvPr id="4" name="Image 0" descr="preencoded.png"/>
          <p:cNvPicPr>
            <a:picLocks noChangeAspect="1"/>
          </p:cNvPicPr>
          <p:nvPr/>
        </p:nvPicPr>
        <p:blipFill>
          <a:blip r:embed="rId3"/>
          <a:stretch>
            <a:fillRect/>
          </a:stretch>
        </p:blipFill>
        <p:spPr>
          <a:xfrm>
            <a:off x="661475" y="2194719"/>
            <a:ext cx="5232666" cy="3766542"/>
          </a:xfrm>
          <a:prstGeom prst="rect">
            <a:avLst/>
          </a:prstGeom>
        </p:spPr>
      </p:pic>
      <p:sp>
        <p:nvSpPr>
          <p:cNvPr id="5" name="Text 2"/>
          <p:cNvSpPr/>
          <p:nvPr/>
        </p:nvSpPr>
        <p:spPr>
          <a:xfrm>
            <a:off x="6303904" y="2173982"/>
            <a:ext cx="5232666" cy="258465"/>
          </a:xfrm>
          <a:prstGeom prst="rect">
            <a:avLst/>
          </a:prstGeom>
          <a:noFill/>
          <a:ln/>
        </p:spPr>
        <p:txBody>
          <a:bodyPr wrap="none" lIns="0" tIns="0" rIns="0" bIns="0" rtlCol="0" anchor="t"/>
          <a:lstStyle/>
          <a:p>
            <a:pPr marL="0" indent="0" algn="l">
              <a:lnSpc>
                <a:spcPct val="104000"/>
              </a:lnSpc>
              <a:buNone/>
            </a:pPr>
            <a:r>
              <a:rPr lang="ja-JP" altLang="en-US" sz="1600" dirty="0">
                <a:solidFill>
                  <a:srgbClr val="1B1B27"/>
                </a:solidFill>
                <a:latin typeface="Raleway" pitchFamily="34" charset="0"/>
                <a:ea typeface="Raleway" pitchFamily="34" charset="-122"/>
                <a:cs typeface="Raleway" pitchFamily="34" charset="-120"/>
              </a:rPr>
              <a:t>消費の流れの違い</a:t>
            </a:r>
            <a:endParaRPr lang="ja-JP" sz="1600" dirty="0"/>
          </a:p>
        </p:txBody>
      </p:sp>
      <p:pic>
        <p:nvPicPr>
          <p:cNvPr id="6"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303904" y="2618482"/>
            <a:ext cx="2533686" cy="1850926"/>
          </a:xfrm>
          <a:prstGeom prst="rect">
            <a:avLst/>
          </a:prstGeom>
        </p:spPr>
      </p:pic>
      <p:sp>
        <p:nvSpPr>
          <p:cNvPr id="7" name="Text 3"/>
          <p:cNvSpPr/>
          <p:nvPr/>
        </p:nvSpPr>
        <p:spPr>
          <a:xfrm>
            <a:off x="6564446" y="2802830"/>
            <a:ext cx="2088800" cy="258465"/>
          </a:xfrm>
          <a:prstGeom prst="rect">
            <a:avLst/>
          </a:prstGeom>
          <a:noFill/>
          <a:ln/>
        </p:spPr>
        <p:txBody>
          <a:bodyPr wrap="none" lIns="0" tIns="0" rIns="0" bIns="0" rtlCol="0" anchor="t"/>
          <a:lstStyle/>
          <a:p>
            <a:pPr marL="0" indent="0" algn="l">
              <a:lnSpc>
                <a:spcPct val="104000"/>
              </a:lnSpc>
              <a:buNone/>
            </a:pPr>
            <a:r>
              <a:rPr lang="ja-JP" altLang="en-US" sz="1600" dirty="0">
                <a:solidFill>
                  <a:srgbClr val="3C3939"/>
                </a:solidFill>
                <a:latin typeface="Raleway" pitchFamily="34" charset="0"/>
                <a:ea typeface="Raleway" pitchFamily="34" charset="-122"/>
                <a:cs typeface="Raleway" pitchFamily="34" charset="-120"/>
              </a:rPr>
              <a:t>大型ホテル型</a:t>
            </a:r>
            <a:endParaRPr lang="ja-JP" sz="1600" dirty="0"/>
          </a:p>
        </p:txBody>
      </p:sp>
      <p:sp>
        <p:nvSpPr>
          <p:cNvPr id="8" name="Text 4"/>
          <p:cNvSpPr/>
          <p:nvPr/>
        </p:nvSpPr>
        <p:spPr>
          <a:xfrm>
            <a:off x="6564446" y="3226594"/>
            <a:ext cx="2088800" cy="793849"/>
          </a:xfrm>
          <a:prstGeom prst="rect">
            <a:avLst/>
          </a:prstGeom>
          <a:noFill/>
          <a:ln/>
        </p:spPr>
        <p:txBody>
          <a:bodyPr wrap="square" lIns="0" tIns="0" rIns="0" bIns="0" rtlCol="0" anchor="t">
            <a:normAutofit/>
          </a:bodyPr>
          <a:lstStyle/>
          <a:p>
            <a:pPr marL="0" indent="0" algn="l">
              <a:lnSpc>
                <a:spcPct val="133000"/>
              </a:lnSpc>
              <a:buNone/>
            </a:pPr>
            <a:r>
              <a:rPr lang="zh-CN" altLang="en-US" sz="1300" dirty="0">
                <a:solidFill>
                  <a:srgbClr val="3C3939"/>
                </a:solidFill>
                <a:latin typeface="Roboto" pitchFamily="34" charset="0"/>
                <a:ea typeface="Roboto" pitchFamily="34" charset="-122"/>
                <a:cs typeface="Roboto" pitchFamily="34" charset="-120"/>
              </a:rPr>
              <a:t>宿泊 → 食事 → 買物 → </a:t>
            </a:r>
            <a:r>
              <a:rPr lang="ja-JP" altLang="en-US" sz="1300" b="1" dirty="0">
                <a:solidFill>
                  <a:srgbClr val="3C3939"/>
                </a:solidFill>
                <a:latin typeface="Roboto Bold" pitchFamily="34" charset="0"/>
                <a:ea typeface="Roboto Bold" pitchFamily="34" charset="-122"/>
                <a:cs typeface="Roboto Bold" pitchFamily="34" charset="-120"/>
              </a:rPr>
              <a:t>ホテル内部で完結</a:t>
            </a:r>
            <a:r>
              <a:rPr lang="ja-JP" altLang="en-US" sz="1300" dirty="0">
                <a:solidFill>
                  <a:srgbClr val="3C3939"/>
                </a:solidFill>
                <a:latin typeface="Roboto" pitchFamily="34" charset="0"/>
                <a:ea typeface="Roboto" pitchFamily="34" charset="-122"/>
                <a:cs typeface="Roboto" pitchFamily="34" charset="-120"/>
              </a:rPr>
              <a:t>。地域への経済波及は限定的。</a:t>
            </a:r>
            <a:endParaRPr lang="ja-JP" sz="1300" dirty="0"/>
          </a:p>
        </p:txBody>
      </p:sp>
      <p:pic>
        <p:nvPicPr>
          <p:cNvPr id="9" name="Image 2"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002884" y="2618482"/>
            <a:ext cx="2533686" cy="1850926"/>
          </a:xfrm>
          <a:prstGeom prst="rect">
            <a:avLst/>
          </a:prstGeom>
        </p:spPr>
      </p:pic>
      <p:sp>
        <p:nvSpPr>
          <p:cNvPr id="10" name="Text 5"/>
          <p:cNvSpPr/>
          <p:nvPr/>
        </p:nvSpPr>
        <p:spPr>
          <a:xfrm>
            <a:off x="9263426" y="2802830"/>
            <a:ext cx="2088800" cy="258465"/>
          </a:xfrm>
          <a:prstGeom prst="rect">
            <a:avLst/>
          </a:prstGeom>
          <a:noFill/>
          <a:ln/>
        </p:spPr>
        <p:txBody>
          <a:bodyPr wrap="none" lIns="0" tIns="0" rIns="0" bIns="0" rtlCol="0" anchor="t"/>
          <a:lstStyle/>
          <a:p>
            <a:pPr marL="0" indent="0" algn="l">
              <a:lnSpc>
                <a:spcPct val="104000"/>
              </a:lnSpc>
              <a:buNone/>
            </a:pPr>
            <a:r>
              <a:rPr lang="zh-CN" altLang="en-US" sz="1600" dirty="0">
                <a:solidFill>
                  <a:srgbClr val="3C3939"/>
                </a:solidFill>
                <a:latin typeface="Raleway" pitchFamily="34" charset="0"/>
                <a:ea typeface="Raleway" pitchFamily="34" charset="-122"/>
                <a:cs typeface="Raleway" pitchFamily="34" charset="-120"/>
              </a:rPr>
              <a:t>AD型</a:t>
            </a:r>
            <a:endParaRPr lang="zh-CN" sz="1600" dirty="0"/>
          </a:p>
        </p:txBody>
      </p:sp>
      <p:sp>
        <p:nvSpPr>
          <p:cNvPr id="11" name="Text 6"/>
          <p:cNvSpPr/>
          <p:nvPr/>
        </p:nvSpPr>
        <p:spPr>
          <a:xfrm>
            <a:off x="9263426" y="3226594"/>
            <a:ext cx="2088800" cy="1058466"/>
          </a:xfrm>
          <a:prstGeom prst="rect">
            <a:avLst/>
          </a:prstGeom>
          <a:noFill/>
          <a:ln/>
        </p:spPr>
        <p:txBody>
          <a:bodyPr wrap="square" lIns="0" tIns="0" rIns="0" bIns="0" rtlCol="0" anchor="t">
            <a:normAutofit/>
          </a:bodyPr>
          <a:lstStyle/>
          <a:p>
            <a:pPr marL="0" indent="0" algn="l">
              <a:lnSpc>
                <a:spcPct val="133000"/>
              </a:lnSpc>
              <a:buNone/>
            </a:pPr>
            <a:r>
              <a:rPr lang="zh-CN" altLang="en-US" sz="1300" dirty="0">
                <a:solidFill>
                  <a:srgbClr val="3C3939"/>
                </a:solidFill>
                <a:latin typeface="Roboto" pitchFamily="34" charset="0"/>
                <a:ea typeface="Roboto" pitchFamily="34" charset="-122"/>
                <a:cs typeface="Roboto" pitchFamily="34" charset="-120"/>
              </a:rPr>
              <a:t>宿泊 → </a:t>
            </a:r>
            <a:r>
              <a:rPr lang="ja-JP" altLang="en-US" sz="1300" b="1" dirty="0">
                <a:solidFill>
                  <a:srgbClr val="3C3939"/>
                </a:solidFill>
                <a:latin typeface="Roboto Bold" pitchFamily="34" charset="0"/>
                <a:ea typeface="Roboto Bold" pitchFamily="34" charset="-122"/>
                <a:cs typeface="Roboto Bold" pitchFamily="34" charset="-120"/>
              </a:rPr>
              <a:t>地域へ出る</a:t>
            </a:r>
            <a:r>
              <a:rPr lang="zh-CN" altLang="en-US" sz="1300" dirty="0">
                <a:solidFill>
                  <a:srgbClr val="3C3939"/>
                </a:solidFill>
                <a:latin typeface="Roboto" pitchFamily="34" charset="0"/>
                <a:ea typeface="Roboto" pitchFamily="34" charset="-122"/>
                <a:cs typeface="Roboto" pitchFamily="34" charset="-120"/>
              </a:rPr>
              <a:t> → 飲食・商店・体験 → </a:t>
            </a:r>
            <a:r>
              <a:rPr lang="ja-JP" altLang="en-US" sz="1300" b="1" dirty="0">
                <a:solidFill>
                  <a:srgbClr val="3C3939"/>
                </a:solidFill>
                <a:latin typeface="Roboto Bold" pitchFamily="34" charset="0"/>
                <a:ea typeface="Roboto Bold" pitchFamily="34" charset="-122"/>
                <a:cs typeface="Roboto Bold" pitchFamily="34" charset="-120"/>
              </a:rPr>
              <a:t>地域内消費が生まれる</a:t>
            </a:r>
            <a:r>
              <a:rPr lang="ja-JP" altLang="en-US" sz="1300" dirty="0">
                <a:solidFill>
                  <a:srgbClr val="3C3939"/>
                </a:solidFill>
                <a:latin typeface="Roboto" pitchFamily="34" charset="0"/>
                <a:ea typeface="Roboto" pitchFamily="34" charset="-122"/>
                <a:cs typeface="Roboto" pitchFamily="34" charset="-120"/>
              </a:rPr>
              <a:t>。地域全体が受益者となる。</a:t>
            </a:r>
            <a:endParaRPr lang="ja-JP" sz="1300" dirty="0"/>
          </a:p>
        </p:txBody>
      </p:sp>
      <p:sp>
        <p:nvSpPr>
          <p:cNvPr id="12" name="Text 7"/>
          <p:cNvSpPr/>
          <p:nvPr/>
        </p:nvSpPr>
        <p:spPr>
          <a:xfrm>
            <a:off x="6551945" y="4804271"/>
            <a:ext cx="4984625" cy="529233"/>
          </a:xfrm>
          <a:prstGeom prst="rect">
            <a:avLst/>
          </a:prstGeom>
          <a:noFill/>
          <a:ln/>
        </p:spPr>
        <p:txBody>
          <a:bodyPr wrap="square" lIns="0" tIns="0" rIns="0" bIns="0" rtlCol="0" anchor="t">
            <a:normAutofit/>
          </a:bodyPr>
          <a:lstStyle/>
          <a:p>
            <a:pPr marL="0" indent="0" algn="l">
              <a:lnSpc>
                <a:spcPct val="133000"/>
              </a:lnSpc>
              <a:buNone/>
            </a:pPr>
            <a:r>
              <a:rPr lang="ja-JP" altLang="en-US" sz="1300" dirty="0">
                <a:solidFill>
                  <a:srgbClr val="3C3939"/>
                </a:solidFill>
                <a:latin typeface="Roboto" pitchFamily="34" charset="0"/>
                <a:ea typeface="Roboto" pitchFamily="34" charset="-122"/>
                <a:cs typeface="Roboto" pitchFamily="34" charset="-120"/>
              </a:rPr>
              <a:t>「宿泊者を地域へ送り出す」― これがADの地域経済への貢献の核心。</a:t>
            </a:r>
            <a:endParaRPr lang="ja-JP" sz="1300" dirty="0"/>
          </a:p>
        </p:txBody>
      </p:sp>
      <p:sp>
        <p:nvSpPr>
          <p:cNvPr id="13" name="Shape 8"/>
          <p:cNvSpPr/>
          <p:nvPr/>
        </p:nvSpPr>
        <p:spPr>
          <a:xfrm>
            <a:off x="6303904" y="4655443"/>
            <a:ext cx="19050" cy="826889"/>
          </a:xfrm>
          <a:prstGeom prst="roundRect">
            <a:avLst>
              <a:gd name="adj" fmla="val 49999"/>
            </a:avLst>
          </a:prstGeom>
          <a:solidFill>
            <a:srgbClr val="1B1B27"/>
          </a:solidFill>
          <a:ln/>
        </p:spPr>
        <p:txBody>
          <a:bodyPr/>
          <a:lstStyle/>
          <a:p>
            <a:endParaRPr lang="ja-JP" alt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661475" y="838994"/>
            <a:ext cx="10868745" cy="490934"/>
          </a:xfrm>
          <a:prstGeom prst="rect">
            <a:avLst/>
          </a:prstGeom>
          <a:noFill/>
          <a:ln/>
        </p:spPr>
        <p:txBody>
          <a:bodyPr wrap="none" lIns="0" tIns="0" rIns="0" bIns="0" rtlCol="0" anchor="t"/>
          <a:lstStyle/>
          <a:p>
            <a:pPr marL="0" indent="0" algn="l">
              <a:lnSpc>
                <a:spcPct val="104000"/>
              </a:lnSpc>
              <a:buNone/>
            </a:pPr>
            <a:r>
              <a:rPr lang="ja-JP" altLang="en-US" sz="3050" dirty="0">
                <a:solidFill>
                  <a:srgbClr val="1B1B27"/>
                </a:solidFill>
                <a:latin typeface="Raleway" pitchFamily="34" charset="0"/>
                <a:ea typeface="Raleway" pitchFamily="34" charset="-122"/>
                <a:cs typeface="Raleway" pitchFamily="34" charset="-120"/>
              </a:rPr>
              <a:t>世界と地域をつなぐ</a:t>
            </a:r>
            <a:endParaRPr lang="ja-JP" sz="3050" dirty="0"/>
          </a:p>
        </p:txBody>
      </p:sp>
      <p:sp>
        <p:nvSpPr>
          <p:cNvPr id="3" name="Text 1"/>
          <p:cNvSpPr/>
          <p:nvPr/>
        </p:nvSpPr>
        <p:spPr>
          <a:xfrm>
            <a:off x="661475" y="1628378"/>
            <a:ext cx="11478330" cy="245170"/>
          </a:xfrm>
          <a:prstGeom prst="rect">
            <a:avLst/>
          </a:prstGeom>
          <a:noFill/>
          <a:ln/>
        </p:spPr>
        <p:txBody>
          <a:bodyPr wrap="none" lIns="0" tIns="0" rIns="0" bIns="0" rtlCol="0" anchor="t"/>
          <a:lstStyle/>
          <a:p>
            <a:pPr marL="0" indent="0" algn="l">
              <a:lnSpc>
                <a:spcPct val="130000"/>
              </a:lnSpc>
              <a:buNone/>
            </a:pPr>
            <a:r>
              <a:rPr lang="ja-JP" altLang="en-US" sz="1200" dirty="0">
                <a:solidFill>
                  <a:srgbClr val="3C3939"/>
                </a:solidFill>
                <a:latin typeface="Roboto" pitchFamily="34" charset="0"/>
                <a:ea typeface="Roboto" pitchFamily="34" charset="-122"/>
                <a:cs typeface="Roboto" pitchFamily="34" charset="-120"/>
              </a:rPr>
              <a:t>ADは国際観光の受け皿としても機能している。小さな集落が世界から旅行者を引き寄せ、地域の暮らし・文化・歴史そのものが「訪れる理由」となる。</a:t>
            </a:r>
            <a:endParaRPr lang="ja-JP" sz="1200" dirty="0"/>
          </a:p>
        </p:txBody>
      </p:sp>
      <p:sp>
        <p:nvSpPr>
          <p:cNvPr id="4" name="Shape 2"/>
          <p:cNvSpPr/>
          <p:nvPr/>
        </p:nvSpPr>
        <p:spPr>
          <a:xfrm>
            <a:off x="661475" y="2041426"/>
            <a:ext cx="5359762" cy="1152227"/>
          </a:xfrm>
          <a:prstGeom prst="roundRect">
            <a:avLst>
              <a:gd name="adj" fmla="val 5727"/>
            </a:avLst>
          </a:prstGeom>
          <a:solidFill>
            <a:srgbClr val="E1E1EA"/>
          </a:solidFill>
          <a:ln w="6350">
            <a:solidFill>
              <a:srgbClr val="C7C7D0"/>
            </a:solidFill>
            <a:prstDash val="solid"/>
          </a:ln>
        </p:spPr>
        <p:txBody>
          <a:bodyPr/>
          <a:lstStyle/>
          <a:p>
            <a:endParaRPr lang="ja-JP" altLang="en-US"/>
          </a:p>
        </p:txBody>
      </p:sp>
      <p:sp>
        <p:nvSpPr>
          <p:cNvPr id="5" name="Text 3"/>
          <p:cNvSpPr/>
          <p:nvPr/>
        </p:nvSpPr>
        <p:spPr>
          <a:xfrm>
            <a:off x="824884" y="2204839"/>
            <a:ext cx="5032944" cy="245566"/>
          </a:xfrm>
          <a:prstGeom prst="rect">
            <a:avLst/>
          </a:prstGeom>
          <a:noFill/>
          <a:ln/>
        </p:spPr>
        <p:txBody>
          <a:bodyPr wrap="none" lIns="0" tIns="0" rIns="0" bIns="0" rtlCol="0" anchor="t"/>
          <a:lstStyle/>
          <a:p>
            <a:pPr marL="0" indent="0" algn="l">
              <a:lnSpc>
                <a:spcPct val="104000"/>
              </a:lnSpc>
              <a:buNone/>
            </a:pPr>
            <a:r>
              <a:rPr lang="ja-JP" altLang="en-US" sz="1500" dirty="0">
                <a:solidFill>
                  <a:srgbClr val="3C3939"/>
                </a:solidFill>
                <a:latin typeface="Raleway" pitchFamily="34" charset="0"/>
                <a:ea typeface="Raleway" pitchFamily="34" charset="-122"/>
                <a:cs typeface="Raleway" pitchFamily="34" charset="-120"/>
              </a:rPr>
              <a:t>外国人宿泊者の増加（2022年調査）</a:t>
            </a:r>
            <a:endParaRPr lang="ja-JP" sz="1500" dirty="0"/>
          </a:p>
        </p:txBody>
      </p:sp>
      <p:sp>
        <p:nvSpPr>
          <p:cNvPr id="6" name="Text 4"/>
          <p:cNvSpPr/>
          <p:nvPr/>
        </p:nvSpPr>
        <p:spPr>
          <a:xfrm>
            <a:off x="824884" y="2539901"/>
            <a:ext cx="5032944" cy="490339"/>
          </a:xfrm>
          <a:prstGeom prst="rect">
            <a:avLst/>
          </a:prstGeom>
          <a:noFill/>
          <a:ln/>
        </p:spPr>
        <p:txBody>
          <a:bodyPr wrap="square" lIns="0" tIns="0" rIns="0" bIns="0" rtlCol="0" anchor="t">
            <a:normAutofit/>
          </a:bodyPr>
          <a:lstStyle/>
          <a:p>
            <a:pPr marL="0" indent="0" algn="l">
              <a:lnSpc>
                <a:spcPct val="130000"/>
              </a:lnSpc>
              <a:buNone/>
            </a:pPr>
            <a:r>
              <a:rPr lang="ja-JP" altLang="en-US" sz="1200" dirty="0">
                <a:solidFill>
                  <a:srgbClr val="3C3939"/>
                </a:solidFill>
                <a:latin typeface="Roboto" pitchFamily="34" charset="0"/>
                <a:ea typeface="Roboto" pitchFamily="34" charset="-122"/>
                <a:cs typeface="Roboto" pitchFamily="34" charset="-120"/>
              </a:rPr>
              <a:t>ADI 2022年調査：外国人宿泊者が増加したADは</a:t>
            </a:r>
            <a:r>
              <a:rPr lang="zh-CN" altLang="en-US" sz="1200" b="1" dirty="0">
                <a:solidFill>
                  <a:srgbClr val="3C3939"/>
                </a:solidFill>
                <a:latin typeface="Roboto Bold" pitchFamily="34" charset="0"/>
                <a:ea typeface="Roboto Bold" pitchFamily="34" charset="-122"/>
                <a:cs typeface="Roboto Bold" pitchFamily="34" charset="-120"/>
              </a:rPr>
              <a:t>70%超</a:t>
            </a:r>
            <a:r>
              <a:rPr lang="ja-JP" altLang="en-US" sz="1200" dirty="0">
                <a:solidFill>
                  <a:srgbClr val="3C3939"/>
                </a:solidFill>
                <a:latin typeface="Roboto" pitchFamily="34" charset="0"/>
                <a:ea typeface="Roboto" pitchFamily="34" charset="-122"/>
                <a:cs typeface="Roboto" pitchFamily="34" charset="-120"/>
              </a:rPr>
              <a:t>。1施設あたりの外国人比率は平均</a:t>
            </a:r>
            <a:r>
              <a:rPr lang="zh-CN" altLang="en-US" sz="1200" b="1" dirty="0">
                <a:solidFill>
                  <a:srgbClr val="3C3939"/>
                </a:solidFill>
                <a:latin typeface="Roboto Bold" pitchFamily="34" charset="0"/>
                <a:ea typeface="Roboto Bold" pitchFamily="34" charset="-122"/>
                <a:cs typeface="Roboto Bold" pitchFamily="34" charset="-120"/>
              </a:rPr>
              <a:t>約53%</a:t>
            </a:r>
            <a:r>
              <a:rPr lang="ja-JP" altLang="en-US" sz="1200" dirty="0">
                <a:solidFill>
                  <a:srgbClr val="3C3939"/>
                </a:solidFill>
                <a:latin typeface="Roboto" pitchFamily="34" charset="0"/>
                <a:ea typeface="Roboto" pitchFamily="34" charset="-122"/>
                <a:cs typeface="Roboto" pitchFamily="34" charset="-120"/>
              </a:rPr>
              <a:t>。</a:t>
            </a:r>
            <a:endParaRPr lang="ja-JP" sz="1200" dirty="0"/>
          </a:p>
        </p:txBody>
      </p:sp>
      <p:sp>
        <p:nvSpPr>
          <p:cNvPr id="7" name="Shape 5"/>
          <p:cNvSpPr/>
          <p:nvPr/>
        </p:nvSpPr>
        <p:spPr>
          <a:xfrm>
            <a:off x="6170458" y="2041426"/>
            <a:ext cx="5359762" cy="1152227"/>
          </a:xfrm>
          <a:prstGeom prst="roundRect">
            <a:avLst>
              <a:gd name="adj" fmla="val 5727"/>
            </a:avLst>
          </a:prstGeom>
          <a:solidFill>
            <a:srgbClr val="E1E1EA"/>
          </a:solidFill>
          <a:ln w="6350">
            <a:solidFill>
              <a:srgbClr val="C7C7D0"/>
            </a:solidFill>
            <a:prstDash val="solid"/>
          </a:ln>
        </p:spPr>
        <p:txBody>
          <a:bodyPr/>
          <a:lstStyle/>
          <a:p>
            <a:endParaRPr lang="ja-JP" altLang="en-US"/>
          </a:p>
        </p:txBody>
      </p:sp>
      <p:sp>
        <p:nvSpPr>
          <p:cNvPr id="8" name="Text 6"/>
          <p:cNvSpPr/>
          <p:nvPr/>
        </p:nvSpPr>
        <p:spPr>
          <a:xfrm>
            <a:off x="6333867" y="2204839"/>
            <a:ext cx="5032944" cy="245566"/>
          </a:xfrm>
          <a:prstGeom prst="rect">
            <a:avLst/>
          </a:prstGeom>
          <a:noFill/>
          <a:ln/>
        </p:spPr>
        <p:txBody>
          <a:bodyPr wrap="none" lIns="0" tIns="0" rIns="0" bIns="0" rtlCol="0" anchor="t"/>
          <a:lstStyle/>
          <a:p>
            <a:pPr marL="0" indent="0" algn="l">
              <a:lnSpc>
                <a:spcPct val="104000"/>
              </a:lnSpc>
              <a:buNone/>
            </a:pPr>
            <a:r>
              <a:rPr lang="ja-JP" altLang="en-US" sz="1500" dirty="0">
                <a:solidFill>
                  <a:srgbClr val="3C3939"/>
                </a:solidFill>
                <a:latin typeface="Raleway" pitchFamily="34" charset="0"/>
                <a:ea typeface="Raleway" pitchFamily="34" charset="-122"/>
                <a:cs typeface="Raleway" pitchFamily="34" charset="-120"/>
              </a:rPr>
              <a:t>安定した外国人比率（横断分析）</a:t>
            </a:r>
            <a:endParaRPr lang="ja-JP" sz="1500" dirty="0"/>
          </a:p>
        </p:txBody>
      </p:sp>
      <p:sp>
        <p:nvSpPr>
          <p:cNvPr id="9" name="Text 7"/>
          <p:cNvSpPr/>
          <p:nvPr/>
        </p:nvSpPr>
        <p:spPr>
          <a:xfrm>
            <a:off x="6333867" y="2539901"/>
            <a:ext cx="5032944" cy="490339"/>
          </a:xfrm>
          <a:prstGeom prst="rect">
            <a:avLst/>
          </a:prstGeom>
          <a:noFill/>
          <a:ln/>
        </p:spPr>
        <p:txBody>
          <a:bodyPr wrap="square" lIns="0" tIns="0" rIns="0" bIns="0" rtlCol="0" anchor="t">
            <a:normAutofit/>
          </a:bodyPr>
          <a:lstStyle/>
          <a:p>
            <a:pPr marL="0" indent="0" algn="l">
              <a:lnSpc>
                <a:spcPct val="130000"/>
              </a:lnSpc>
              <a:buNone/>
            </a:pPr>
            <a:r>
              <a:rPr lang="ja-JP" altLang="en-US" sz="1200" dirty="0">
                <a:solidFill>
                  <a:srgbClr val="3C3939"/>
                </a:solidFill>
                <a:latin typeface="Roboto" pitchFamily="34" charset="0"/>
                <a:ea typeface="Roboto" pitchFamily="34" charset="-122"/>
                <a:cs typeface="Roboto" pitchFamily="34" charset="-120"/>
              </a:rPr>
              <a:t>2022〜2026年横断分析：外国人宿泊者比率は概ね</a:t>
            </a:r>
            <a:r>
              <a:rPr lang="ja-JP" altLang="en-US" sz="1200" b="1" dirty="0">
                <a:solidFill>
                  <a:srgbClr val="3C3939"/>
                </a:solidFill>
                <a:latin typeface="Roboto Bold" pitchFamily="34" charset="0"/>
                <a:ea typeface="Roboto Bold" pitchFamily="34" charset="-122"/>
                <a:cs typeface="Roboto Bold" pitchFamily="34" charset="-120"/>
              </a:rPr>
              <a:t>49〜52%</a:t>
            </a:r>
            <a:r>
              <a:rPr lang="ja-JP" altLang="en-US" sz="1200" dirty="0">
                <a:solidFill>
                  <a:srgbClr val="3C3939"/>
                </a:solidFill>
                <a:latin typeface="Roboto" pitchFamily="34" charset="0"/>
                <a:ea typeface="Roboto" pitchFamily="34" charset="-122"/>
                <a:cs typeface="Roboto" pitchFamily="34" charset="-120"/>
              </a:rPr>
              <a:t>で安定推移。地域の小さな宿泊施設が継続的に国際旅行者を受け入れている。</a:t>
            </a:r>
            <a:endParaRPr lang="ja-JP" sz="1200" dirty="0"/>
          </a:p>
        </p:txBody>
      </p:sp>
      <p:sp>
        <p:nvSpPr>
          <p:cNvPr id="10" name="Shape 8"/>
          <p:cNvSpPr/>
          <p:nvPr/>
        </p:nvSpPr>
        <p:spPr>
          <a:xfrm>
            <a:off x="661475" y="3342878"/>
            <a:ext cx="5359762" cy="1152227"/>
          </a:xfrm>
          <a:prstGeom prst="roundRect">
            <a:avLst>
              <a:gd name="adj" fmla="val 5727"/>
            </a:avLst>
          </a:prstGeom>
          <a:solidFill>
            <a:srgbClr val="E1E1EA"/>
          </a:solidFill>
          <a:ln w="6350">
            <a:solidFill>
              <a:srgbClr val="C7C7D0"/>
            </a:solidFill>
            <a:prstDash val="solid"/>
          </a:ln>
        </p:spPr>
        <p:txBody>
          <a:bodyPr/>
          <a:lstStyle/>
          <a:p>
            <a:endParaRPr lang="ja-JP" altLang="en-US"/>
          </a:p>
        </p:txBody>
      </p:sp>
      <p:sp>
        <p:nvSpPr>
          <p:cNvPr id="11" name="Text 9"/>
          <p:cNvSpPr/>
          <p:nvPr/>
        </p:nvSpPr>
        <p:spPr>
          <a:xfrm>
            <a:off x="824884" y="3506291"/>
            <a:ext cx="5032944" cy="245566"/>
          </a:xfrm>
          <a:prstGeom prst="rect">
            <a:avLst/>
          </a:prstGeom>
          <a:noFill/>
          <a:ln/>
        </p:spPr>
        <p:txBody>
          <a:bodyPr wrap="none" lIns="0" tIns="0" rIns="0" bIns="0" rtlCol="0" anchor="t"/>
          <a:lstStyle/>
          <a:p>
            <a:pPr marL="0" indent="0" algn="l">
              <a:lnSpc>
                <a:spcPct val="104000"/>
              </a:lnSpc>
              <a:buNone/>
            </a:pPr>
            <a:r>
              <a:rPr lang="zh-CN" altLang="en-US" sz="1500" dirty="0">
                <a:solidFill>
                  <a:srgbClr val="3C3939"/>
                </a:solidFill>
                <a:latin typeface="Raleway" pitchFamily="34" charset="0"/>
                <a:ea typeface="Raleway" pitchFamily="34" charset="-122"/>
                <a:cs typeface="Raleway" pitchFamily="34" charset="-120"/>
              </a:rPr>
              <a:t>主要市場</a:t>
            </a:r>
            <a:endParaRPr lang="zh-CN" sz="1500" dirty="0"/>
          </a:p>
        </p:txBody>
      </p:sp>
      <p:sp>
        <p:nvSpPr>
          <p:cNvPr id="12" name="Text 10"/>
          <p:cNvSpPr/>
          <p:nvPr/>
        </p:nvSpPr>
        <p:spPr>
          <a:xfrm>
            <a:off x="824884" y="3841353"/>
            <a:ext cx="5032944" cy="490339"/>
          </a:xfrm>
          <a:prstGeom prst="rect">
            <a:avLst/>
          </a:prstGeom>
          <a:noFill/>
          <a:ln/>
        </p:spPr>
        <p:txBody>
          <a:bodyPr wrap="square" lIns="0" tIns="0" rIns="0" bIns="0" rtlCol="0" anchor="t">
            <a:normAutofit/>
          </a:bodyPr>
          <a:lstStyle/>
          <a:p>
            <a:pPr marL="0" indent="0" algn="l">
              <a:lnSpc>
                <a:spcPct val="130000"/>
              </a:lnSpc>
              <a:buNone/>
            </a:pPr>
            <a:r>
              <a:rPr lang="ja-JP" altLang="en-US" sz="1200" b="1" dirty="0">
                <a:solidFill>
                  <a:srgbClr val="3C3939"/>
                </a:solidFill>
                <a:latin typeface="Roboto Bold" pitchFamily="34" charset="0"/>
                <a:ea typeface="Roboto Bold" pitchFamily="34" charset="-122"/>
                <a:cs typeface="Roboto Bold" pitchFamily="34" charset="-120"/>
              </a:rPr>
              <a:t>ドイツ・フランス・北欧・米国</a:t>
            </a:r>
            <a:r>
              <a:rPr lang="ja-JP" altLang="en-US" sz="1200" dirty="0">
                <a:solidFill>
                  <a:srgbClr val="3C3939"/>
                </a:solidFill>
                <a:latin typeface="Roboto" pitchFamily="34" charset="0"/>
                <a:ea typeface="Roboto" pitchFamily="34" charset="-122"/>
                <a:cs typeface="Roboto" pitchFamily="34" charset="-120"/>
              </a:rPr>
              <a:t>が主要な外国人市場として継続的に上位を占める。</a:t>
            </a:r>
            <a:endParaRPr lang="ja-JP" sz="1200" dirty="0"/>
          </a:p>
        </p:txBody>
      </p:sp>
      <p:sp>
        <p:nvSpPr>
          <p:cNvPr id="13" name="Shape 11"/>
          <p:cNvSpPr/>
          <p:nvPr/>
        </p:nvSpPr>
        <p:spPr>
          <a:xfrm>
            <a:off x="6170458" y="3342878"/>
            <a:ext cx="5359762" cy="1152227"/>
          </a:xfrm>
          <a:prstGeom prst="roundRect">
            <a:avLst>
              <a:gd name="adj" fmla="val 5727"/>
            </a:avLst>
          </a:prstGeom>
          <a:solidFill>
            <a:srgbClr val="E1E1EA"/>
          </a:solidFill>
          <a:ln w="6350">
            <a:solidFill>
              <a:srgbClr val="C7C7D0"/>
            </a:solidFill>
            <a:prstDash val="solid"/>
          </a:ln>
        </p:spPr>
        <p:txBody>
          <a:bodyPr/>
          <a:lstStyle/>
          <a:p>
            <a:endParaRPr lang="ja-JP" altLang="en-US"/>
          </a:p>
        </p:txBody>
      </p:sp>
      <p:sp>
        <p:nvSpPr>
          <p:cNvPr id="14" name="Text 12"/>
          <p:cNvSpPr/>
          <p:nvPr/>
        </p:nvSpPr>
        <p:spPr>
          <a:xfrm>
            <a:off x="6333867" y="3506291"/>
            <a:ext cx="5032944" cy="245566"/>
          </a:xfrm>
          <a:prstGeom prst="rect">
            <a:avLst/>
          </a:prstGeom>
          <a:noFill/>
          <a:ln/>
        </p:spPr>
        <p:txBody>
          <a:bodyPr wrap="none" lIns="0" tIns="0" rIns="0" bIns="0" rtlCol="0" anchor="t"/>
          <a:lstStyle/>
          <a:p>
            <a:pPr marL="0" indent="0" algn="l">
              <a:lnSpc>
                <a:spcPct val="104000"/>
              </a:lnSpc>
              <a:buNone/>
            </a:pPr>
            <a:r>
              <a:rPr lang="zh-CN" altLang="en-US" sz="1500" dirty="0">
                <a:solidFill>
                  <a:srgbClr val="3C3939"/>
                </a:solidFill>
                <a:latin typeface="Raleway" pitchFamily="34" charset="0"/>
                <a:ea typeface="Raleway" pitchFamily="34" charset="-122"/>
                <a:cs typeface="Raleway" pitchFamily="34" charset="-120"/>
              </a:rPr>
              <a:t>平均滞在日数</a:t>
            </a:r>
            <a:endParaRPr lang="zh-CN" sz="1500" dirty="0"/>
          </a:p>
        </p:txBody>
      </p:sp>
      <p:sp>
        <p:nvSpPr>
          <p:cNvPr id="15" name="Text 13"/>
          <p:cNvSpPr/>
          <p:nvPr/>
        </p:nvSpPr>
        <p:spPr>
          <a:xfrm>
            <a:off x="6333867" y="3841353"/>
            <a:ext cx="5032944" cy="490339"/>
          </a:xfrm>
          <a:prstGeom prst="rect">
            <a:avLst/>
          </a:prstGeom>
          <a:noFill/>
          <a:ln/>
        </p:spPr>
        <p:txBody>
          <a:bodyPr wrap="square" lIns="0" tIns="0" rIns="0" bIns="0" rtlCol="0" anchor="t">
            <a:normAutofit/>
          </a:bodyPr>
          <a:lstStyle/>
          <a:p>
            <a:pPr marL="0" indent="0" algn="l">
              <a:lnSpc>
                <a:spcPct val="130000"/>
              </a:lnSpc>
              <a:buNone/>
            </a:pPr>
            <a:r>
              <a:rPr lang="zh-CN" altLang="en-US" sz="1200" dirty="0">
                <a:solidFill>
                  <a:srgbClr val="3C3939"/>
                </a:solidFill>
                <a:latin typeface="Roboto" pitchFamily="34" charset="0"/>
                <a:ea typeface="Roboto" pitchFamily="34" charset="-122"/>
                <a:cs typeface="Roboto" pitchFamily="34" charset="-120"/>
              </a:rPr>
              <a:t>2026年Report：平均滞在日数</a:t>
            </a:r>
            <a:r>
              <a:rPr lang="zh-CN" altLang="en-US" sz="1200" b="1" dirty="0">
                <a:solidFill>
                  <a:srgbClr val="3C3939"/>
                </a:solidFill>
                <a:latin typeface="Roboto Bold" pitchFamily="34" charset="0"/>
                <a:ea typeface="Roboto Bold" pitchFamily="34" charset="-122"/>
                <a:cs typeface="Roboto Bold" pitchFamily="34" charset="-120"/>
              </a:rPr>
              <a:t>2.8日</a:t>
            </a:r>
            <a:r>
              <a:rPr lang="ja-JP" altLang="en-US" sz="1200" dirty="0">
                <a:solidFill>
                  <a:srgbClr val="3C3939"/>
                </a:solidFill>
                <a:latin typeface="Roboto" pitchFamily="34" charset="0"/>
                <a:ea typeface="Roboto" pitchFamily="34" charset="-122"/>
                <a:cs typeface="Roboto" pitchFamily="34" charset="-120"/>
              </a:rPr>
              <a:t>。地域への深い関与を促す「滞在型観光」が実現されている。</a:t>
            </a:r>
            <a:endParaRPr lang="ja-JP" sz="1200" dirty="0"/>
          </a:p>
        </p:txBody>
      </p:sp>
      <p:sp>
        <p:nvSpPr>
          <p:cNvPr id="16" name="Text 14"/>
          <p:cNvSpPr/>
          <p:nvPr/>
        </p:nvSpPr>
        <p:spPr>
          <a:xfrm>
            <a:off x="897113" y="4830862"/>
            <a:ext cx="11242691" cy="245170"/>
          </a:xfrm>
          <a:prstGeom prst="rect">
            <a:avLst/>
          </a:prstGeom>
          <a:noFill/>
          <a:ln/>
        </p:spPr>
        <p:txBody>
          <a:bodyPr wrap="none" lIns="0" tIns="0" rIns="0" bIns="0" rtlCol="0" anchor="t"/>
          <a:lstStyle/>
          <a:p>
            <a:pPr marL="0" indent="0" algn="l">
              <a:lnSpc>
                <a:spcPct val="130000"/>
              </a:lnSpc>
              <a:buNone/>
            </a:pPr>
            <a:r>
              <a:rPr lang="ja-JP" altLang="en-US" sz="1200" dirty="0">
                <a:solidFill>
                  <a:srgbClr val="3C3939"/>
                </a:solidFill>
                <a:latin typeface="Roboto" pitchFamily="34" charset="0"/>
                <a:ea typeface="Roboto" pitchFamily="34" charset="-122"/>
                <a:cs typeface="Roboto" pitchFamily="34" charset="-120"/>
              </a:rPr>
              <a:t>「地域の暮らし・文化・歴史そのものが、世界から訪れる理由になる。」</a:t>
            </a:r>
            <a:endParaRPr lang="ja-JP" sz="1200" dirty="0"/>
          </a:p>
        </p:txBody>
      </p:sp>
      <p:sp>
        <p:nvSpPr>
          <p:cNvPr id="17" name="Shape 15"/>
          <p:cNvSpPr/>
          <p:nvPr/>
        </p:nvSpPr>
        <p:spPr>
          <a:xfrm>
            <a:off x="661475" y="4662984"/>
            <a:ext cx="19050" cy="580926"/>
          </a:xfrm>
          <a:prstGeom prst="roundRect">
            <a:avLst>
              <a:gd name="adj" fmla="val 49999"/>
            </a:avLst>
          </a:prstGeom>
          <a:solidFill>
            <a:srgbClr val="1B1B27"/>
          </a:solidFill>
          <a:ln/>
        </p:spPr>
        <p:txBody>
          <a:bodyPr/>
          <a:lstStyle/>
          <a:p>
            <a:endParaRPr lang="ja-JP" altLang="en-US"/>
          </a:p>
        </p:txBody>
      </p:sp>
      <p:sp>
        <p:nvSpPr>
          <p:cNvPr id="18" name="Shape 16"/>
          <p:cNvSpPr/>
          <p:nvPr/>
        </p:nvSpPr>
        <p:spPr>
          <a:xfrm>
            <a:off x="661475" y="5411788"/>
            <a:ext cx="10868745" cy="607120"/>
          </a:xfrm>
          <a:prstGeom prst="roundRect">
            <a:avLst>
              <a:gd name="adj" fmla="val 10870"/>
            </a:avLst>
          </a:prstGeom>
          <a:solidFill>
            <a:srgbClr val="E1E1EA"/>
          </a:solidFill>
          <a:ln/>
        </p:spPr>
        <p:txBody>
          <a:bodyPr/>
          <a:lstStyle/>
          <a:p>
            <a:endParaRPr lang="ja-JP" altLang="en-US"/>
          </a:p>
        </p:txBody>
      </p:sp>
      <p:pic>
        <p:nvPicPr>
          <p:cNvPr id="19" name="Image 0" descr="preencoded.png"/>
          <p:cNvPicPr>
            <a:picLocks noChangeAspect="1"/>
          </p:cNvPicPr>
          <p:nvPr/>
        </p:nvPicPr>
        <p:blipFill>
          <a:blip r:embed="rId3"/>
          <a:stretch>
            <a:fillRect/>
          </a:stretch>
        </p:blipFill>
        <p:spPr>
          <a:xfrm>
            <a:off x="818534" y="5627787"/>
            <a:ext cx="196349" cy="157063"/>
          </a:xfrm>
          <a:prstGeom prst="rect">
            <a:avLst/>
          </a:prstGeom>
        </p:spPr>
      </p:pic>
      <p:sp>
        <p:nvSpPr>
          <p:cNvPr id="20" name="Text 17"/>
          <p:cNvSpPr/>
          <p:nvPr/>
        </p:nvSpPr>
        <p:spPr>
          <a:xfrm>
            <a:off x="1171943" y="5600204"/>
            <a:ext cx="10810803" cy="245170"/>
          </a:xfrm>
          <a:prstGeom prst="rect">
            <a:avLst/>
          </a:prstGeom>
          <a:noFill/>
          <a:ln/>
        </p:spPr>
        <p:txBody>
          <a:bodyPr wrap="none" lIns="0" tIns="0" rIns="0" bIns="0" rtlCol="0" anchor="t"/>
          <a:lstStyle/>
          <a:p>
            <a:pPr marL="0" indent="0" algn="l">
              <a:lnSpc>
                <a:spcPct val="130000"/>
              </a:lnSpc>
              <a:buNone/>
            </a:pPr>
            <a:r>
              <a:rPr lang="zh-CN" altLang="en-US" sz="1200" dirty="0">
                <a:solidFill>
                  <a:srgbClr val="000000"/>
                </a:solidFill>
                <a:latin typeface="Roboto" pitchFamily="34" charset="0"/>
                <a:ea typeface="Roboto" pitchFamily="34" charset="-122"/>
                <a:cs typeface="Roboto" pitchFamily="34" charset="-120"/>
              </a:rPr>
              <a:t>出典：ADI「alberghi-diffusi-andamento-della-stagione-turistica-2022」「report-alberghi-diffusi-2026」</a:t>
            </a:r>
            <a:endParaRPr lang="zh-CN" sz="1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661475" y="837704"/>
            <a:ext cx="10868745" cy="516731"/>
          </a:xfrm>
          <a:prstGeom prst="rect">
            <a:avLst/>
          </a:prstGeom>
          <a:noFill/>
          <a:ln/>
        </p:spPr>
        <p:txBody>
          <a:bodyPr wrap="none" lIns="0" tIns="0" rIns="0" bIns="0" rtlCol="0" anchor="t"/>
          <a:lstStyle/>
          <a:p>
            <a:pPr marL="0" indent="0" algn="ctr">
              <a:lnSpc>
                <a:spcPct val="104000"/>
              </a:lnSpc>
              <a:buNone/>
            </a:pPr>
            <a:r>
              <a:rPr lang="en-US" sz="3250" dirty="0">
                <a:solidFill>
                  <a:srgbClr val="1B1B27"/>
                </a:solidFill>
                <a:latin typeface="Raleway" pitchFamily="34" charset="0"/>
                <a:ea typeface="Raleway" pitchFamily="34" charset="-122"/>
                <a:cs typeface="Raleway" pitchFamily="34" charset="-120"/>
              </a:rPr>
              <a:t>FROM ITALY TO ZAO</a:t>
            </a:r>
            <a:endParaRPr lang="en-US" sz="3250" dirty="0"/>
          </a:p>
        </p:txBody>
      </p:sp>
      <p:sp>
        <p:nvSpPr>
          <p:cNvPr id="3" name="Text 1"/>
          <p:cNvSpPr/>
          <p:nvPr/>
        </p:nvSpPr>
        <p:spPr>
          <a:xfrm>
            <a:off x="356682" y="1685131"/>
            <a:ext cx="11478330" cy="264616"/>
          </a:xfrm>
          <a:prstGeom prst="rect">
            <a:avLst/>
          </a:prstGeom>
          <a:noFill/>
          <a:ln/>
        </p:spPr>
        <p:txBody>
          <a:bodyPr wrap="none" lIns="0" tIns="0" rIns="0" bIns="0" rtlCol="0" anchor="t"/>
          <a:lstStyle/>
          <a:p>
            <a:pPr marL="0" indent="0" algn="ctr">
              <a:lnSpc>
                <a:spcPct val="133000"/>
              </a:lnSpc>
              <a:buNone/>
            </a:pPr>
            <a:r>
              <a:rPr lang="ja-JP" altLang="en-US" sz="1300" dirty="0">
                <a:solidFill>
                  <a:srgbClr val="3C3939"/>
                </a:solidFill>
                <a:latin typeface="Roboto" pitchFamily="34" charset="0"/>
                <a:ea typeface="Roboto" pitchFamily="34" charset="-122"/>
                <a:cs typeface="Roboto" pitchFamily="34" charset="-120"/>
              </a:rPr>
              <a:t>― 世界のADから、蔵王のODへ ―</a:t>
            </a:r>
            <a:endParaRPr lang="ja-JP" sz="1300" dirty="0"/>
          </a:p>
        </p:txBody>
      </p:sp>
      <p:sp>
        <p:nvSpPr>
          <p:cNvPr id="4" name="Shape 2"/>
          <p:cNvSpPr/>
          <p:nvPr/>
        </p:nvSpPr>
        <p:spPr>
          <a:xfrm>
            <a:off x="661475" y="2177058"/>
            <a:ext cx="10868745" cy="19050"/>
          </a:xfrm>
          <a:prstGeom prst="roundRect">
            <a:avLst>
              <a:gd name="adj" fmla="val 49999"/>
            </a:avLst>
          </a:prstGeom>
          <a:solidFill>
            <a:srgbClr val="3C3939">
              <a:alpha val="50000"/>
            </a:srgbClr>
          </a:solidFill>
          <a:ln/>
        </p:spPr>
        <p:txBody>
          <a:bodyPr/>
          <a:lstStyle/>
          <a:p>
            <a:endParaRPr lang="ja-JP" altLang="en-US"/>
          </a:p>
        </p:txBody>
      </p:sp>
      <p:sp>
        <p:nvSpPr>
          <p:cNvPr id="5" name="Shape 3"/>
          <p:cNvSpPr/>
          <p:nvPr/>
        </p:nvSpPr>
        <p:spPr>
          <a:xfrm>
            <a:off x="542415" y="2423418"/>
            <a:ext cx="5470785" cy="1796355"/>
          </a:xfrm>
          <a:prstGeom prst="roundRect">
            <a:avLst>
              <a:gd name="adj" fmla="val 6629"/>
            </a:avLst>
          </a:prstGeom>
          <a:solidFill>
            <a:srgbClr val="1B1B27">
              <a:alpha val="95000"/>
            </a:srgbClr>
          </a:solidFill>
          <a:ln/>
        </p:spPr>
        <p:txBody>
          <a:bodyPr/>
          <a:lstStyle/>
          <a:p>
            <a:endParaRPr lang="ja-JP" altLang="en-US"/>
          </a:p>
        </p:txBody>
      </p:sp>
      <p:sp>
        <p:nvSpPr>
          <p:cNvPr id="6" name="Text 4"/>
          <p:cNvSpPr/>
          <p:nvPr/>
        </p:nvSpPr>
        <p:spPr>
          <a:xfrm>
            <a:off x="707710" y="2588716"/>
            <a:ext cx="5140196" cy="258465"/>
          </a:xfrm>
          <a:prstGeom prst="rect">
            <a:avLst/>
          </a:prstGeom>
          <a:noFill/>
          <a:ln/>
        </p:spPr>
        <p:txBody>
          <a:bodyPr wrap="none" lIns="0" tIns="0" rIns="0" bIns="0" rtlCol="0" anchor="t"/>
          <a:lstStyle/>
          <a:p>
            <a:pPr marL="0" indent="0" algn="l">
              <a:lnSpc>
                <a:spcPct val="104000"/>
              </a:lnSpc>
              <a:buNone/>
            </a:pPr>
            <a:r>
              <a:rPr lang="ja-JP" altLang="en-US" sz="1600" dirty="0">
                <a:solidFill>
                  <a:srgbClr val="FFFFFF"/>
                </a:solidFill>
                <a:latin typeface="Raleway" pitchFamily="34" charset="0"/>
                <a:ea typeface="Raleway" pitchFamily="34" charset="-122"/>
                <a:cs typeface="Raleway" pitchFamily="34" charset="-120"/>
              </a:rPr>
              <a:t>Part 1 まとめ</a:t>
            </a:r>
            <a:endParaRPr lang="ja-JP" sz="1600" dirty="0"/>
          </a:p>
        </p:txBody>
      </p:sp>
      <p:sp>
        <p:nvSpPr>
          <p:cNvPr id="7" name="Text 5"/>
          <p:cNvSpPr/>
          <p:nvPr/>
        </p:nvSpPr>
        <p:spPr>
          <a:xfrm>
            <a:off x="707710" y="3012480"/>
            <a:ext cx="5140196" cy="793849"/>
          </a:xfrm>
          <a:prstGeom prst="rect">
            <a:avLst/>
          </a:prstGeom>
          <a:noFill/>
          <a:ln/>
        </p:spPr>
        <p:txBody>
          <a:bodyPr wrap="square" lIns="0" tIns="0" rIns="0" bIns="0" rtlCol="0" anchor="t">
            <a:normAutofit/>
          </a:bodyPr>
          <a:lstStyle/>
          <a:p>
            <a:pPr marL="0" indent="0" algn="l">
              <a:lnSpc>
                <a:spcPct val="133000"/>
              </a:lnSpc>
              <a:buNone/>
            </a:pPr>
            <a:r>
              <a:rPr lang="ja-JP" altLang="en-US" sz="1300" dirty="0">
                <a:solidFill>
                  <a:srgbClr val="FFFFFF"/>
                </a:solidFill>
                <a:latin typeface="Roboto" pitchFamily="34" charset="0"/>
                <a:ea typeface="Roboto" pitchFamily="34" charset="-122"/>
                <a:cs typeface="Roboto" pitchFamily="34" charset="-120"/>
              </a:rPr>
              <a:t>世界のAlbergo Diffusoは、既存建築の再生・地域消費の創出・雇用・新規事業・住宅再生・新住民流入という多面的な地域再生効果が、ADI調査において広く報告されている。</a:t>
            </a:r>
            <a:endParaRPr lang="ja-JP" sz="1300" dirty="0"/>
          </a:p>
        </p:txBody>
      </p:sp>
      <p:sp>
        <p:nvSpPr>
          <p:cNvPr id="8" name="Text 6"/>
          <p:cNvSpPr/>
          <p:nvPr/>
        </p:nvSpPr>
        <p:spPr>
          <a:xfrm>
            <a:off x="6303904" y="2588716"/>
            <a:ext cx="5232666" cy="258465"/>
          </a:xfrm>
          <a:prstGeom prst="rect">
            <a:avLst/>
          </a:prstGeom>
          <a:noFill/>
          <a:ln/>
        </p:spPr>
        <p:txBody>
          <a:bodyPr wrap="none" lIns="0" tIns="0" rIns="0" bIns="0" rtlCol="0" anchor="t"/>
          <a:lstStyle/>
          <a:p>
            <a:pPr marL="0" indent="0" algn="l">
              <a:lnSpc>
                <a:spcPct val="104000"/>
              </a:lnSpc>
              <a:buNone/>
            </a:pPr>
            <a:r>
              <a:rPr lang="ja-JP" altLang="en-US" sz="1600" dirty="0">
                <a:solidFill>
                  <a:srgbClr val="1B1B27"/>
                </a:solidFill>
                <a:latin typeface="Raleway" pitchFamily="34" charset="0"/>
                <a:ea typeface="Raleway" pitchFamily="34" charset="-122"/>
                <a:cs typeface="Raleway" pitchFamily="34" charset="-120"/>
              </a:rPr>
              <a:t>Part 2 へ</a:t>
            </a:r>
            <a:endParaRPr lang="ja-JP" sz="1600" dirty="0"/>
          </a:p>
        </p:txBody>
      </p:sp>
      <p:sp>
        <p:nvSpPr>
          <p:cNvPr id="9" name="Text 7"/>
          <p:cNvSpPr/>
          <p:nvPr/>
        </p:nvSpPr>
        <p:spPr>
          <a:xfrm>
            <a:off x="6303904" y="3012480"/>
            <a:ext cx="5232666" cy="1058466"/>
          </a:xfrm>
          <a:prstGeom prst="rect">
            <a:avLst/>
          </a:prstGeom>
          <a:noFill/>
          <a:ln/>
        </p:spPr>
        <p:txBody>
          <a:bodyPr wrap="square" lIns="0" tIns="0" rIns="0" bIns="0" rtlCol="0" anchor="t">
            <a:normAutofit/>
          </a:bodyPr>
          <a:lstStyle/>
          <a:p>
            <a:pPr marL="0" indent="0" algn="l">
              <a:lnSpc>
                <a:spcPct val="133000"/>
              </a:lnSpc>
              <a:buNone/>
            </a:pPr>
            <a:r>
              <a:rPr lang="ja-JP" altLang="en-US" sz="1300" dirty="0">
                <a:solidFill>
                  <a:srgbClr val="3C3939"/>
                </a:solidFill>
                <a:latin typeface="Roboto" pitchFamily="34" charset="0"/>
                <a:ea typeface="Roboto" pitchFamily="34" charset="-122"/>
                <a:cs typeface="Roboto" pitchFamily="34" charset="-120"/>
              </a:rPr>
              <a:t>ここからは、GAIAグループが宮城県蔵王町を中心に実践してきたOspitalità Diffusa（OD）の取り組みと内部実績を見ていく。世界のADと蔵王ODは同一ではないが、「宿泊を地域を持続させるための手段として使う」という方向性に大きな共通性がある。</a:t>
            </a:r>
            <a:endParaRPr lang="ja-JP" sz="1300" dirty="0"/>
          </a:p>
        </p:txBody>
      </p:sp>
      <p:pic>
        <p:nvPicPr>
          <p:cNvPr id="10" name="Image 0" descr="preencoded.png"/>
          <p:cNvPicPr>
            <a:picLocks noChangeAspect="1"/>
          </p:cNvPicPr>
          <p:nvPr/>
        </p:nvPicPr>
        <p:blipFill>
          <a:blip r:embed="rId3"/>
          <a:stretch>
            <a:fillRect/>
          </a:stretch>
        </p:blipFill>
        <p:spPr>
          <a:xfrm>
            <a:off x="661475" y="4405809"/>
            <a:ext cx="3622882" cy="661491"/>
          </a:xfrm>
          <a:prstGeom prst="rect">
            <a:avLst/>
          </a:prstGeom>
        </p:spPr>
      </p:pic>
      <p:sp>
        <p:nvSpPr>
          <p:cNvPr id="11" name="Text 8"/>
          <p:cNvSpPr/>
          <p:nvPr/>
        </p:nvSpPr>
        <p:spPr>
          <a:xfrm>
            <a:off x="826769" y="5232598"/>
            <a:ext cx="3292293" cy="258465"/>
          </a:xfrm>
          <a:prstGeom prst="rect">
            <a:avLst/>
          </a:prstGeom>
          <a:noFill/>
          <a:ln/>
        </p:spPr>
        <p:txBody>
          <a:bodyPr wrap="none" lIns="0" tIns="0" rIns="0" bIns="0" rtlCol="0" anchor="t"/>
          <a:lstStyle/>
          <a:p>
            <a:pPr marL="0" indent="0" algn="l">
              <a:lnSpc>
                <a:spcPct val="104000"/>
              </a:lnSpc>
              <a:buNone/>
            </a:pPr>
            <a:r>
              <a:rPr lang="ja-JP" altLang="en-US" sz="1600" dirty="0">
                <a:solidFill>
                  <a:srgbClr val="3C3939"/>
                </a:solidFill>
                <a:latin typeface="Raleway" pitchFamily="34" charset="0"/>
                <a:ea typeface="Raleway" pitchFamily="34" charset="-122"/>
                <a:cs typeface="Raleway" pitchFamily="34" charset="-120"/>
              </a:rPr>
              <a:t>世界のAD（イタリア発）</a:t>
            </a:r>
            <a:endParaRPr lang="ja-JP" sz="1600" dirty="0"/>
          </a:p>
        </p:txBody>
      </p:sp>
      <p:sp>
        <p:nvSpPr>
          <p:cNvPr id="12" name="Text 9"/>
          <p:cNvSpPr/>
          <p:nvPr/>
        </p:nvSpPr>
        <p:spPr>
          <a:xfrm>
            <a:off x="826769" y="5590282"/>
            <a:ext cx="3292293" cy="264616"/>
          </a:xfrm>
          <a:prstGeom prst="rect">
            <a:avLst/>
          </a:prstGeom>
          <a:noFill/>
          <a:ln/>
        </p:spPr>
        <p:txBody>
          <a:bodyPr wrap="none" lIns="0" tIns="0" rIns="0" bIns="0" rtlCol="0" anchor="t"/>
          <a:lstStyle/>
          <a:p>
            <a:pPr marL="0" indent="0" algn="l">
              <a:lnSpc>
                <a:spcPct val="133000"/>
              </a:lnSpc>
              <a:buNone/>
            </a:pPr>
            <a:r>
              <a:rPr lang="ja-JP" altLang="en-US" sz="1300" dirty="0">
                <a:solidFill>
                  <a:srgbClr val="3C3939"/>
                </a:solidFill>
                <a:latin typeface="Roboto" pitchFamily="34" charset="0"/>
                <a:ea typeface="Roboto" pitchFamily="34" charset="-122"/>
                <a:cs typeface="Roboto" pitchFamily="34" charset="-120"/>
              </a:rPr>
              <a:t>ADI調査で実証された地域再生モデル</a:t>
            </a:r>
            <a:endParaRPr lang="ja-JP" sz="1300" dirty="0"/>
          </a:p>
        </p:txBody>
      </p:sp>
      <p:pic>
        <p:nvPicPr>
          <p:cNvPr id="13" name="Image 1" descr="preencoded.png"/>
          <p:cNvPicPr>
            <a:picLocks noChangeAspect="1"/>
          </p:cNvPicPr>
          <p:nvPr/>
        </p:nvPicPr>
        <p:blipFill>
          <a:blip r:embed="rId4"/>
          <a:stretch>
            <a:fillRect/>
          </a:stretch>
        </p:blipFill>
        <p:spPr>
          <a:xfrm>
            <a:off x="4284357" y="4405809"/>
            <a:ext cx="3622882" cy="661491"/>
          </a:xfrm>
          <a:prstGeom prst="rect">
            <a:avLst/>
          </a:prstGeom>
        </p:spPr>
      </p:pic>
      <p:sp>
        <p:nvSpPr>
          <p:cNvPr id="14" name="Text 10"/>
          <p:cNvSpPr/>
          <p:nvPr/>
        </p:nvSpPr>
        <p:spPr>
          <a:xfrm>
            <a:off x="4449651" y="5232598"/>
            <a:ext cx="3292293" cy="258465"/>
          </a:xfrm>
          <a:prstGeom prst="rect">
            <a:avLst/>
          </a:prstGeom>
          <a:noFill/>
          <a:ln/>
        </p:spPr>
        <p:txBody>
          <a:bodyPr wrap="none" lIns="0" tIns="0" rIns="0" bIns="0" rtlCol="0" anchor="t"/>
          <a:lstStyle/>
          <a:p>
            <a:pPr marL="0" indent="0" algn="l">
              <a:lnSpc>
                <a:spcPct val="104000"/>
              </a:lnSpc>
              <a:buNone/>
            </a:pPr>
            <a:r>
              <a:rPr lang="zh-CN" altLang="en-US" sz="1600" dirty="0">
                <a:solidFill>
                  <a:srgbClr val="3C3939"/>
                </a:solidFill>
                <a:latin typeface="Raleway" pitchFamily="34" charset="0"/>
                <a:ea typeface="Raleway" pitchFamily="34" charset="-122"/>
                <a:cs typeface="Raleway" pitchFamily="34" charset="-120"/>
              </a:rPr>
              <a:t>蔵王OD（GAIA実践）</a:t>
            </a:r>
            <a:endParaRPr lang="zh-CN" sz="1600" dirty="0"/>
          </a:p>
        </p:txBody>
      </p:sp>
      <p:sp>
        <p:nvSpPr>
          <p:cNvPr id="15" name="Text 11"/>
          <p:cNvSpPr/>
          <p:nvPr/>
        </p:nvSpPr>
        <p:spPr>
          <a:xfrm>
            <a:off x="4449651" y="5590282"/>
            <a:ext cx="3292293" cy="264616"/>
          </a:xfrm>
          <a:prstGeom prst="rect">
            <a:avLst/>
          </a:prstGeom>
          <a:noFill/>
          <a:ln/>
        </p:spPr>
        <p:txBody>
          <a:bodyPr wrap="none" lIns="0" tIns="0" rIns="0" bIns="0" rtlCol="0" anchor="t"/>
          <a:lstStyle/>
          <a:p>
            <a:pPr marL="0" indent="0" algn="l">
              <a:lnSpc>
                <a:spcPct val="133000"/>
              </a:lnSpc>
              <a:buNone/>
            </a:pPr>
            <a:r>
              <a:rPr lang="ja-JP" altLang="en-US" sz="1300" dirty="0">
                <a:solidFill>
                  <a:srgbClr val="3C3939"/>
                </a:solidFill>
                <a:latin typeface="Roboto" pitchFamily="34" charset="0"/>
                <a:ea typeface="Roboto" pitchFamily="34" charset="-122"/>
                <a:cs typeface="Roboto" pitchFamily="34" charset="-120"/>
              </a:rPr>
              <a:t>蔵王福祉の森構想を実現する仕組みの一つ</a:t>
            </a:r>
            <a:endParaRPr lang="ja-JP" sz="1300" dirty="0"/>
          </a:p>
        </p:txBody>
      </p:sp>
      <p:pic>
        <p:nvPicPr>
          <p:cNvPr id="16" name="Image 2" descr="preencoded.png"/>
          <p:cNvPicPr>
            <a:picLocks noChangeAspect="1"/>
          </p:cNvPicPr>
          <p:nvPr/>
        </p:nvPicPr>
        <p:blipFill>
          <a:blip r:embed="rId5"/>
          <a:stretch>
            <a:fillRect/>
          </a:stretch>
        </p:blipFill>
        <p:spPr>
          <a:xfrm>
            <a:off x="7907239" y="4405809"/>
            <a:ext cx="3622882" cy="661491"/>
          </a:xfrm>
          <a:prstGeom prst="rect">
            <a:avLst/>
          </a:prstGeom>
        </p:spPr>
      </p:pic>
      <p:sp>
        <p:nvSpPr>
          <p:cNvPr id="17" name="Text 12"/>
          <p:cNvSpPr/>
          <p:nvPr/>
        </p:nvSpPr>
        <p:spPr>
          <a:xfrm>
            <a:off x="8072533" y="5232598"/>
            <a:ext cx="3292293" cy="258465"/>
          </a:xfrm>
          <a:prstGeom prst="rect">
            <a:avLst/>
          </a:prstGeom>
          <a:noFill/>
          <a:ln/>
        </p:spPr>
        <p:txBody>
          <a:bodyPr wrap="none" lIns="0" tIns="0" rIns="0" bIns="0" rtlCol="0" anchor="t"/>
          <a:lstStyle/>
          <a:p>
            <a:pPr marL="0" indent="0" algn="l">
              <a:lnSpc>
                <a:spcPct val="104000"/>
              </a:lnSpc>
              <a:buNone/>
            </a:pPr>
            <a:r>
              <a:rPr lang="ja-JP" altLang="en-US" sz="1600" dirty="0">
                <a:solidFill>
                  <a:srgbClr val="3C3939"/>
                </a:solidFill>
                <a:latin typeface="Raleway" pitchFamily="34" charset="0"/>
                <a:ea typeface="Raleway" pitchFamily="34" charset="-122"/>
                <a:cs typeface="Raleway" pitchFamily="34" charset="-120"/>
              </a:rPr>
              <a:t>持続可能な地域</a:t>
            </a:r>
            <a:endParaRPr lang="ja-JP" sz="1600" dirty="0"/>
          </a:p>
        </p:txBody>
      </p:sp>
      <p:sp>
        <p:nvSpPr>
          <p:cNvPr id="18" name="Text 13"/>
          <p:cNvSpPr/>
          <p:nvPr/>
        </p:nvSpPr>
        <p:spPr>
          <a:xfrm>
            <a:off x="8072533" y="5590282"/>
            <a:ext cx="3292293" cy="264616"/>
          </a:xfrm>
          <a:prstGeom prst="rect">
            <a:avLst/>
          </a:prstGeom>
          <a:noFill/>
          <a:ln/>
        </p:spPr>
        <p:txBody>
          <a:bodyPr wrap="none" lIns="0" tIns="0" rIns="0" bIns="0" rtlCol="0" anchor="t"/>
          <a:lstStyle/>
          <a:p>
            <a:pPr marL="0" indent="0" algn="l">
              <a:lnSpc>
                <a:spcPct val="133000"/>
              </a:lnSpc>
              <a:buNone/>
            </a:pPr>
            <a:r>
              <a:rPr lang="ja-JP" altLang="en-US" sz="1300" dirty="0">
                <a:solidFill>
                  <a:srgbClr val="3C3939"/>
                </a:solidFill>
                <a:latin typeface="Roboto" pitchFamily="34" charset="0"/>
                <a:ea typeface="Roboto" pitchFamily="34" charset="-122"/>
                <a:cs typeface="Roboto" pitchFamily="34" charset="-120"/>
              </a:rPr>
              <a:t>両者が向かう共通の目的地</a:t>
            </a:r>
            <a:endParaRPr lang="ja-JP" sz="13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661475" y="831453"/>
            <a:ext cx="10868745" cy="516731"/>
          </a:xfrm>
          <a:prstGeom prst="rect">
            <a:avLst/>
          </a:prstGeom>
          <a:noFill/>
          <a:ln/>
        </p:spPr>
        <p:txBody>
          <a:bodyPr wrap="none" lIns="0" tIns="0" rIns="0" bIns="0" rtlCol="0" anchor="t"/>
          <a:lstStyle/>
          <a:p>
            <a:pPr marL="0" indent="0" algn="l">
              <a:lnSpc>
                <a:spcPct val="104000"/>
              </a:lnSpc>
              <a:buNone/>
            </a:pPr>
            <a:r>
              <a:rPr lang="ja-JP" altLang="en-US" sz="3250" dirty="0">
                <a:solidFill>
                  <a:srgbClr val="1B1B27"/>
                </a:solidFill>
                <a:latin typeface="Raleway" pitchFamily="34" charset="0"/>
                <a:ea typeface="Raleway" pitchFamily="34" charset="-122"/>
                <a:cs typeface="Raleway" pitchFamily="34" charset="-120"/>
              </a:rPr>
              <a:t>GAIAは現在どこまで来ているのか？</a:t>
            </a:r>
            <a:endParaRPr lang="ja-JP" sz="3250" dirty="0"/>
          </a:p>
        </p:txBody>
      </p:sp>
      <p:sp>
        <p:nvSpPr>
          <p:cNvPr id="3" name="Text 1"/>
          <p:cNvSpPr/>
          <p:nvPr/>
        </p:nvSpPr>
        <p:spPr>
          <a:xfrm>
            <a:off x="661475" y="1678880"/>
            <a:ext cx="10868745" cy="529233"/>
          </a:xfrm>
          <a:prstGeom prst="rect">
            <a:avLst/>
          </a:prstGeom>
          <a:noFill/>
          <a:ln/>
        </p:spPr>
        <p:txBody>
          <a:bodyPr wrap="square" lIns="0" tIns="0" rIns="0" bIns="0" rtlCol="0" anchor="t">
            <a:normAutofit/>
          </a:bodyPr>
          <a:lstStyle/>
          <a:p>
            <a:pPr marL="0" indent="0" algn="l">
              <a:lnSpc>
                <a:spcPct val="133000"/>
              </a:lnSpc>
              <a:buNone/>
            </a:pPr>
            <a:r>
              <a:rPr lang="ja-JP" altLang="en-US" sz="1300" dirty="0">
                <a:solidFill>
                  <a:srgbClr val="3C3939"/>
                </a:solidFill>
                <a:latin typeface="Roboto" pitchFamily="34" charset="0"/>
                <a:ea typeface="Roboto" pitchFamily="34" charset="-122"/>
                <a:cs typeface="Roboto" pitchFamily="34" charset="-120"/>
              </a:rPr>
              <a:t>GAIAグループは蔵王を中心に、単独のホテルを増やしてきたのではない。空き家・別荘の再生から始まり、宿泊・温泉・飲食・農業・福祉・医療・移住・不動産・防災・地域コミュニティを段階的につないできた。</a:t>
            </a:r>
            <a:endParaRPr lang="ja-JP" sz="1300" dirty="0"/>
          </a:p>
        </p:txBody>
      </p:sp>
      <p:sp>
        <p:nvSpPr>
          <p:cNvPr id="4" name="Shape 2"/>
          <p:cNvSpPr/>
          <p:nvPr/>
        </p:nvSpPr>
        <p:spPr>
          <a:xfrm>
            <a:off x="542415" y="2394148"/>
            <a:ext cx="5470785" cy="2052638"/>
          </a:xfrm>
          <a:prstGeom prst="roundRect">
            <a:avLst>
              <a:gd name="adj" fmla="val 5801"/>
            </a:avLst>
          </a:prstGeom>
          <a:solidFill>
            <a:srgbClr val="1B1B27">
              <a:alpha val="95000"/>
            </a:srgbClr>
          </a:solidFill>
          <a:ln/>
        </p:spPr>
        <p:txBody>
          <a:bodyPr/>
          <a:lstStyle/>
          <a:p>
            <a:endParaRPr lang="ja-JP" altLang="en-US"/>
          </a:p>
        </p:txBody>
      </p:sp>
      <p:sp>
        <p:nvSpPr>
          <p:cNvPr id="5" name="Text 3"/>
          <p:cNvSpPr/>
          <p:nvPr/>
        </p:nvSpPr>
        <p:spPr>
          <a:xfrm>
            <a:off x="707710" y="2559447"/>
            <a:ext cx="5140196" cy="258465"/>
          </a:xfrm>
          <a:prstGeom prst="rect">
            <a:avLst/>
          </a:prstGeom>
          <a:noFill/>
          <a:ln/>
        </p:spPr>
        <p:txBody>
          <a:bodyPr wrap="none" lIns="0" tIns="0" rIns="0" bIns="0" rtlCol="0" anchor="t"/>
          <a:lstStyle/>
          <a:p>
            <a:pPr marL="0" indent="0" algn="l">
              <a:lnSpc>
                <a:spcPct val="104000"/>
              </a:lnSpc>
              <a:buNone/>
            </a:pPr>
            <a:r>
              <a:rPr lang="ja-JP" altLang="en-US" sz="1600" dirty="0">
                <a:solidFill>
                  <a:srgbClr val="FFFFFF"/>
                </a:solidFill>
                <a:latin typeface="Raleway" pitchFamily="34" charset="0"/>
                <a:ea typeface="Raleway" pitchFamily="34" charset="-122"/>
                <a:cs typeface="Raleway" pitchFamily="34" charset="-120"/>
              </a:rPr>
              <a:t>背景にある理念</a:t>
            </a:r>
            <a:endParaRPr lang="ja-JP" sz="1600" dirty="0"/>
          </a:p>
        </p:txBody>
      </p:sp>
      <p:sp>
        <p:nvSpPr>
          <p:cNvPr id="6" name="Text 4"/>
          <p:cNvSpPr/>
          <p:nvPr/>
        </p:nvSpPr>
        <p:spPr>
          <a:xfrm>
            <a:off x="707710" y="2983210"/>
            <a:ext cx="5140196" cy="1207294"/>
          </a:xfrm>
          <a:prstGeom prst="rect">
            <a:avLst/>
          </a:prstGeom>
          <a:noFill/>
          <a:ln/>
        </p:spPr>
        <p:txBody>
          <a:bodyPr wrap="square" lIns="0" tIns="0" rIns="0" bIns="0" rtlCol="0" anchor="t"/>
          <a:lstStyle/>
          <a:p>
            <a:pPr marL="0" indent="0" algn="l">
              <a:lnSpc>
                <a:spcPct val="133000"/>
              </a:lnSpc>
              <a:spcAft>
                <a:spcPts val="1150"/>
              </a:spcAft>
              <a:buNone/>
            </a:pPr>
            <a:r>
              <a:rPr lang="ja-JP" altLang="en-US" sz="1300" b="1" dirty="0">
                <a:solidFill>
                  <a:srgbClr val="FFFFFF"/>
                </a:solidFill>
                <a:latin typeface="Roboto Bold" pitchFamily="34" charset="0"/>
                <a:ea typeface="Roboto Bold" pitchFamily="34" charset="-122"/>
                <a:cs typeface="Roboto Bold" pitchFamily="34" charset="-120"/>
              </a:rPr>
              <a:t>「蔵王福祉の森構想」</a:t>
            </a:r>
            <a:endParaRPr lang="ja-JP" sz="1300" dirty="0"/>
          </a:p>
          <a:p>
            <a:pPr marL="0" indent="0" algn="l">
              <a:lnSpc>
                <a:spcPct val="133000"/>
              </a:lnSpc>
              <a:buNone/>
            </a:pPr>
            <a:r>
              <a:rPr lang="ja-JP" altLang="en-US" sz="1300" dirty="0">
                <a:solidFill>
                  <a:srgbClr val="FFFFFF"/>
                </a:solidFill>
                <a:latin typeface="Roboto" pitchFamily="34" charset="0"/>
                <a:ea typeface="Roboto" pitchFamily="34" charset="-122"/>
                <a:cs typeface="Roboto" pitchFamily="34" charset="-120"/>
              </a:rPr>
              <a:t>AD／ODは蔵王福祉の森構想を実現するための重要な「仕組みの一つ」として位置づけられている。宿泊事業は目的ではなく、地域システムを動かすための</a:t>
            </a:r>
            <a:r>
              <a:rPr lang="zh-CN" altLang="en-US" sz="1300" b="1" dirty="0">
                <a:solidFill>
                  <a:srgbClr val="FFFFFF"/>
                </a:solidFill>
                <a:latin typeface="Roboto Bold" pitchFamily="34" charset="0"/>
                <a:ea typeface="Roboto Bold" pitchFamily="34" charset="-122"/>
                <a:cs typeface="Roboto Bold" pitchFamily="34" charset="-120"/>
              </a:rPr>
              <a:t>入口</a:t>
            </a:r>
            <a:r>
              <a:rPr lang="ja-JP" altLang="en-US" sz="1300" dirty="0">
                <a:solidFill>
                  <a:srgbClr val="FFFFFF"/>
                </a:solidFill>
                <a:latin typeface="Roboto" pitchFamily="34" charset="0"/>
                <a:ea typeface="Roboto" pitchFamily="34" charset="-122"/>
                <a:cs typeface="Roboto" pitchFamily="34" charset="-120"/>
              </a:rPr>
              <a:t>である。</a:t>
            </a:r>
            <a:endParaRPr lang="ja-JP" sz="1300" dirty="0"/>
          </a:p>
        </p:txBody>
      </p:sp>
      <p:sp>
        <p:nvSpPr>
          <p:cNvPr id="7" name="Text 5"/>
          <p:cNvSpPr/>
          <p:nvPr/>
        </p:nvSpPr>
        <p:spPr>
          <a:xfrm>
            <a:off x="6303904" y="2559447"/>
            <a:ext cx="5232666" cy="258465"/>
          </a:xfrm>
          <a:prstGeom prst="rect">
            <a:avLst/>
          </a:prstGeom>
          <a:noFill/>
          <a:ln/>
        </p:spPr>
        <p:txBody>
          <a:bodyPr wrap="none" lIns="0" tIns="0" rIns="0" bIns="0" rtlCol="0" anchor="t"/>
          <a:lstStyle/>
          <a:p>
            <a:pPr marL="0" indent="0" algn="l">
              <a:lnSpc>
                <a:spcPct val="104000"/>
              </a:lnSpc>
              <a:buNone/>
            </a:pPr>
            <a:r>
              <a:rPr lang="ja-JP" altLang="en-US" sz="1600" dirty="0">
                <a:solidFill>
                  <a:srgbClr val="1B1B27"/>
                </a:solidFill>
                <a:latin typeface="Raleway" pitchFamily="34" charset="0"/>
                <a:ea typeface="Raleway" pitchFamily="34" charset="-122"/>
                <a:cs typeface="Raleway" pitchFamily="34" charset="-120"/>
              </a:rPr>
              <a:t>本当の成果指標</a:t>
            </a:r>
            <a:endParaRPr lang="ja-JP" sz="1600" dirty="0"/>
          </a:p>
        </p:txBody>
      </p:sp>
      <p:sp>
        <p:nvSpPr>
          <p:cNvPr id="8" name="Text 6"/>
          <p:cNvSpPr/>
          <p:nvPr/>
        </p:nvSpPr>
        <p:spPr>
          <a:xfrm>
            <a:off x="6303904" y="2983210"/>
            <a:ext cx="5842251" cy="264616"/>
          </a:xfrm>
          <a:prstGeom prst="rect">
            <a:avLst/>
          </a:prstGeom>
          <a:noFill/>
          <a:ln/>
        </p:spPr>
        <p:txBody>
          <a:bodyPr wrap="none" lIns="0" tIns="0" rIns="0" bIns="0" rtlCol="0" anchor="t"/>
          <a:lstStyle/>
          <a:p>
            <a:pPr marL="0" indent="0" algn="l">
              <a:lnSpc>
                <a:spcPct val="133000"/>
              </a:lnSpc>
              <a:buNone/>
            </a:pPr>
            <a:r>
              <a:rPr lang="ja-JP" altLang="en-US" sz="1300" dirty="0">
                <a:solidFill>
                  <a:srgbClr val="3C3939"/>
                </a:solidFill>
                <a:latin typeface="Roboto" pitchFamily="34" charset="0"/>
                <a:ea typeface="Roboto" pitchFamily="34" charset="-122"/>
                <a:cs typeface="Roboto" pitchFamily="34" charset="-120"/>
              </a:rPr>
              <a:t>「GAIA Resortを何棟運営しているか」だけが成果ではない。</a:t>
            </a:r>
            <a:endParaRPr lang="ja-JP" sz="1300" dirty="0"/>
          </a:p>
        </p:txBody>
      </p:sp>
      <p:sp>
        <p:nvSpPr>
          <p:cNvPr id="9" name="Text 7"/>
          <p:cNvSpPr/>
          <p:nvPr/>
        </p:nvSpPr>
        <p:spPr>
          <a:xfrm>
            <a:off x="6551945" y="3582690"/>
            <a:ext cx="4984625" cy="529233"/>
          </a:xfrm>
          <a:prstGeom prst="rect">
            <a:avLst/>
          </a:prstGeom>
          <a:noFill/>
          <a:ln/>
        </p:spPr>
        <p:txBody>
          <a:bodyPr wrap="square" lIns="0" tIns="0" rIns="0" bIns="0" rtlCol="0" anchor="t">
            <a:normAutofit/>
          </a:bodyPr>
          <a:lstStyle/>
          <a:p>
            <a:pPr marL="0" indent="0" algn="l">
              <a:lnSpc>
                <a:spcPct val="133000"/>
              </a:lnSpc>
              <a:buNone/>
            </a:pPr>
            <a:r>
              <a:rPr lang="ja-JP" altLang="en-US" sz="1300" dirty="0">
                <a:solidFill>
                  <a:srgbClr val="3C3939"/>
                </a:solidFill>
                <a:latin typeface="Roboto" pitchFamily="34" charset="0"/>
                <a:ea typeface="Roboto" pitchFamily="34" charset="-122"/>
                <a:cs typeface="Roboto" pitchFamily="34" charset="-120"/>
              </a:rPr>
              <a:t>「宿泊を入口として、地域にどれだけ人・仕事・事業・関係・暮らしを生み出せたか」― これが本当の成果指標。</a:t>
            </a:r>
            <a:endParaRPr lang="ja-JP" sz="1300" dirty="0"/>
          </a:p>
        </p:txBody>
      </p:sp>
      <p:sp>
        <p:nvSpPr>
          <p:cNvPr id="10" name="Shape 8"/>
          <p:cNvSpPr/>
          <p:nvPr/>
        </p:nvSpPr>
        <p:spPr>
          <a:xfrm>
            <a:off x="6303904" y="3433862"/>
            <a:ext cx="19050" cy="826889"/>
          </a:xfrm>
          <a:prstGeom prst="roundRect">
            <a:avLst>
              <a:gd name="adj" fmla="val 49999"/>
            </a:avLst>
          </a:prstGeom>
          <a:solidFill>
            <a:srgbClr val="1B1B27"/>
          </a:solidFill>
          <a:ln/>
        </p:spPr>
        <p:txBody>
          <a:bodyPr/>
          <a:lstStyle/>
          <a:p>
            <a:endParaRPr lang="ja-JP" altLang="en-US"/>
          </a:p>
        </p:txBody>
      </p:sp>
      <p:sp>
        <p:nvSpPr>
          <p:cNvPr id="11" name="Text 9"/>
          <p:cNvSpPr/>
          <p:nvPr/>
        </p:nvSpPr>
        <p:spPr>
          <a:xfrm>
            <a:off x="661475" y="4632821"/>
            <a:ext cx="330688" cy="206673"/>
          </a:xfrm>
          <a:prstGeom prst="rect">
            <a:avLst/>
          </a:prstGeom>
          <a:noFill/>
          <a:ln/>
        </p:spPr>
        <p:txBody>
          <a:bodyPr wrap="none" lIns="0" tIns="0" rIns="0" bIns="0" rtlCol="0" anchor="ctr"/>
          <a:lstStyle/>
          <a:p>
            <a:pPr marL="0" indent="0" algn="l">
              <a:lnSpc>
                <a:spcPct val="100000"/>
              </a:lnSpc>
              <a:buNone/>
            </a:pPr>
            <a:r>
              <a:rPr lang="en-US" sz="1300" dirty="0">
                <a:solidFill>
                  <a:srgbClr val="3C3939"/>
                </a:solidFill>
                <a:latin typeface="Raleway Light" pitchFamily="34" charset="0"/>
                <a:ea typeface="Raleway Light" pitchFamily="34" charset="-122"/>
                <a:cs typeface="Raleway Light" pitchFamily="34" charset="-120"/>
              </a:rPr>
              <a:t>01</a:t>
            </a:r>
            <a:endParaRPr lang="en-US" sz="1300" dirty="0"/>
          </a:p>
        </p:txBody>
      </p:sp>
      <p:sp>
        <p:nvSpPr>
          <p:cNvPr id="12" name="Shape 10"/>
          <p:cNvSpPr/>
          <p:nvPr/>
        </p:nvSpPr>
        <p:spPr>
          <a:xfrm>
            <a:off x="661475" y="4894759"/>
            <a:ext cx="3512653" cy="19050"/>
          </a:xfrm>
          <a:prstGeom prst="rect">
            <a:avLst/>
          </a:prstGeom>
          <a:solidFill>
            <a:srgbClr val="1B1B27"/>
          </a:solidFill>
          <a:ln/>
        </p:spPr>
        <p:txBody>
          <a:bodyPr/>
          <a:lstStyle/>
          <a:p>
            <a:endParaRPr lang="ja-JP" altLang="en-US"/>
          </a:p>
        </p:txBody>
      </p:sp>
      <p:sp>
        <p:nvSpPr>
          <p:cNvPr id="13" name="Text 11"/>
          <p:cNvSpPr/>
          <p:nvPr/>
        </p:nvSpPr>
        <p:spPr>
          <a:xfrm>
            <a:off x="661475" y="5015508"/>
            <a:ext cx="3512653" cy="258465"/>
          </a:xfrm>
          <a:prstGeom prst="rect">
            <a:avLst/>
          </a:prstGeom>
          <a:noFill/>
          <a:ln/>
        </p:spPr>
        <p:txBody>
          <a:bodyPr wrap="none" lIns="0" tIns="0" rIns="0" bIns="0" rtlCol="0" anchor="t"/>
          <a:lstStyle/>
          <a:p>
            <a:pPr marL="0" indent="0" algn="l">
              <a:lnSpc>
                <a:spcPct val="104000"/>
              </a:lnSpc>
              <a:buNone/>
            </a:pPr>
            <a:r>
              <a:rPr lang="ja-JP" altLang="en-US" sz="1600" dirty="0">
                <a:solidFill>
                  <a:srgbClr val="3C3939"/>
                </a:solidFill>
                <a:latin typeface="Raleway" pitchFamily="34" charset="0"/>
                <a:ea typeface="Raleway" pitchFamily="34" charset="-122"/>
                <a:cs typeface="Raleway" pitchFamily="34" charset="-120"/>
              </a:rPr>
              <a:t>空き家・別荘の再生</a:t>
            </a:r>
            <a:endParaRPr lang="ja-JP" sz="1600" dirty="0"/>
          </a:p>
        </p:txBody>
      </p:sp>
      <p:sp>
        <p:nvSpPr>
          <p:cNvPr id="14" name="Text 12"/>
          <p:cNvSpPr/>
          <p:nvPr/>
        </p:nvSpPr>
        <p:spPr>
          <a:xfrm>
            <a:off x="661475" y="5373191"/>
            <a:ext cx="3512653" cy="529233"/>
          </a:xfrm>
          <a:prstGeom prst="rect">
            <a:avLst/>
          </a:prstGeom>
          <a:noFill/>
          <a:ln/>
        </p:spPr>
        <p:txBody>
          <a:bodyPr wrap="square" lIns="0" tIns="0" rIns="0" bIns="0" rtlCol="0" anchor="t">
            <a:normAutofit/>
          </a:bodyPr>
          <a:lstStyle/>
          <a:p>
            <a:pPr marL="0" indent="0" algn="l">
              <a:lnSpc>
                <a:spcPct val="133000"/>
              </a:lnSpc>
              <a:buNone/>
            </a:pPr>
            <a:r>
              <a:rPr lang="ja-JP" altLang="en-US" sz="1300" dirty="0">
                <a:solidFill>
                  <a:srgbClr val="3C3939"/>
                </a:solidFill>
                <a:latin typeface="Roboto" pitchFamily="34" charset="0"/>
                <a:ea typeface="Roboto" pitchFamily="34" charset="-122"/>
                <a:cs typeface="Roboto" pitchFamily="34" charset="-120"/>
              </a:rPr>
              <a:t>遊休不動産を地域資産として再活用することから始まった</a:t>
            </a:r>
            <a:endParaRPr lang="ja-JP" sz="1300" dirty="0"/>
          </a:p>
        </p:txBody>
      </p:sp>
      <p:sp>
        <p:nvSpPr>
          <p:cNvPr id="15" name="Text 13"/>
          <p:cNvSpPr/>
          <p:nvPr/>
        </p:nvSpPr>
        <p:spPr>
          <a:xfrm>
            <a:off x="4339422" y="4632821"/>
            <a:ext cx="330688" cy="206673"/>
          </a:xfrm>
          <a:prstGeom prst="rect">
            <a:avLst/>
          </a:prstGeom>
          <a:noFill/>
          <a:ln/>
        </p:spPr>
        <p:txBody>
          <a:bodyPr wrap="none" lIns="0" tIns="0" rIns="0" bIns="0" rtlCol="0" anchor="ctr"/>
          <a:lstStyle/>
          <a:p>
            <a:pPr marL="0" indent="0" algn="l">
              <a:lnSpc>
                <a:spcPct val="100000"/>
              </a:lnSpc>
              <a:buNone/>
            </a:pPr>
            <a:r>
              <a:rPr lang="en-US" sz="1300" dirty="0">
                <a:solidFill>
                  <a:srgbClr val="3C3939"/>
                </a:solidFill>
                <a:latin typeface="Raleway Light" pitchFamily="34" charset="0"/>
                <a:ea typeface="Raleway Light" pitchFamily="34" charset="-122"/>
                <a:cs typeface="Raleway Light" pitchFamily="34" charset="-120"/>
              </a:rPr>
              <a:t>02</a:t>
            </a:r>
            <a:endParaRPr lang="en-US" sz="1300" dirty="0"/>
          </a:p>
        </p:txBody>
      </p:sp>
      <p:sp>
        <p:nvSpPr>
          <p:cNvPr id="16" name="Shape 14"/>
          <p:cNvSpPr/>
          <p:nvPr/>
        </p:nvSpPr>
        <p:spPr>
          <a:xfrm>
            <a:off x="4339422" y="4894759"/>
            <a:ext cx="3512752" cy="19050"/>
          </a:xfrm>
          <a:prstGeom prst="rect">
            <a:avLst/>
          </a:prstGeom>
          <a:solidFill>
            <a:srgbClr val="1B1B27"/>
          </a:solidFill>
          <a:ln/>
        </p:spPr>
        <p:txBody>
          <a:bodyPr/>
          <a:lstStyle/>
          <a:p>
            <a:endParaRPr lang="ja-JP" altLang="en-US"/>
          </a:p>
        </p:txBody>
      </p:sp>
      <p:sp>
        <p:nvSpPr>
          <p:cNvPr id="17" name="Text 15"/>
          <p:cNvSpPr/>
          <p:nvPr/>
        </p:nvSpPr>
        <p:spPr>
          <a:xfrm>
            <a:off x="4339422" y="5015508"/>
            <a:ext cx="3512752" cy="258465"/>
          </a:xfrm>
          <a:prstGeom prst="rect">
            <a:avLst/>
          </a:prstGeom>
          <a:noFill/>
          <a:ln/>
        </p:spPr>
        <p:txBody>
          <a:bodyPr wrap="none" lIns="0" tIns="0" rIns="0" bIns="0" rtlCol="0" anchor="t"/>
          <a:lstStyle/>
          <a:p>
            <a:pPr marL="0" indent="0" algn="l">
              <a:lnSpc>
                <a:spcPct val="104000"/>
              </a:lnSpc>
              <a:buNone/>
            </a:pPr>
            <a:r>
              <a:rPr lang="ja-JP" altLang="en-US" sz="1600" dirty="0">
                <a:solidFill>
                  <a:srgbClr val="3C3939"/>
                </a:solidFill>
                <a:latin typeface="Raleway" pitchFamily="34" charset="0"/>
                <a:ea typeface="Raleway" pitchFamily="34" charset="-122"/>
                <a:cs typeface="Raleway" pitchFamily="34" charset="-120"/>
              </a:rPr>
              <a:t>宿泊・温泉・飲食・農業との接続</a:t>
            </a:r>
            <a:endParaRPr lang="ja-JP" sz="1600" dirty="0"/>
          </a:p>
        </p:txBody>
      </p:sp>
      <p:sp>
        <p:nvSpPr>
          <p:cNvPr id="18" name="Text 16"/>
          <p:cNvSpPr/>
          <p:nvPr/>
        </p:nvSpPr>
        <p:spPr>
          <a:xfrm>
            <a:off x="4339422" y="5373191"/>
            <a:ext cx="3512752" cy="529233"/>
          </a:xfrm>
          <a:prstGeom prst="rect">
            <a:avLst/>
          </a:prstGeom>
          <a:noFill/>
          <a:ln/>
        </p:spPr>
        <p:txBody>
          <a:bodyPr wrap="square" lIns="0" tIns="0" rIns="0" bIns="0" rtlCol="0" anchor="t">
            <a:normAutofit/>
          </a:bodyPr>
          <a:lstStyle/>
          <a:p>
            <a:pPr marL="0" indent="0" algn="l">
              <a:lnSpc>
                <a:spcPct val="133000"/>
              </a:lnSpc>
              <a:buNone/>
            </a:pPr>
            <a:r>
              <a:rPr lang="ja-JP" altLang="en-US" sz="1300" dirty="0">
                <a:solidFill>
                  <a:srgbClr val="3C3939"/>
                </a:solidFill>
                <a:latin typeface="Roboto" pitchFamily="34" charset="0"/>
                <a:ea typeface="Roboto" pitchFamily="34" charset="-122"/>
                <a:cs typeface="Roboto" pitchFamily="34" charset="-120"/>
              </a:rPr>
              <a:t>地域の既存資源をつなぎ、宿泊者を地域へ送り出す</a:t>
            </a:r>
            <a:endParaRPr lang="ja-JP" sz="1300" dirty="0"/>
          </a:p>
        </p:txBody>
      </p:sp>
      <p:sp>
        <p:nvSpPr>
          <p:cNvPr id="19" name="Text 17"/>
          <p:cNvSpPr/>
          <p:nvPr/>
        </p:nvSpPr>
        <p:spPr>
          <a:xfrm>
            <a:off x="8017468" y="4632821"/>
            <a:ext cx="330688" cy="206673"/>
          </a:xfrm>
          <a:prstGeom prst="rect">
            <a:avLst/>
          </a:prstGeom>
          <a:noFill/>
          <a:ln/>
        </p:spPr>
        <p:txBody>
          <a:bodyPr wrap="none" lIns="0" tIns="0" rIns="0" bIns="0" rtlCol="0" anchor="ctr"/>
          <a:lstStyle/>
          <a:p>
            <a:pPr marL="0" indent="0" algn="l">
              <a:lnSpc>
                <a:spcPct val="100000"/>
              </a:lnSpc>
              <a:buNone/>
            </a:pPr>
            <a:r>
              <a:rPr lang="en-US" sz="1300" dirty="0">
                <a:solidFill>
                  <a:srgbClr val="3C3939"/>
                </a:solidFill>
                <a:latin typeface="Raleway Light" pitchFamily="34" charset="0"/>
                <a:ea typeface="Raleway Light" pitchFamily="34" charset="-122"/>
                <a:cs typeface="Raleway Light" pitchFamily="34" charset="-120"/>
              </a:rPr>
              <a:t>03</a:t>
            </a:r>
            <a:endParaRPr lang="en-US" sz="1300" dirty="0"/>
          </a:p>
        </p:txBody>
      </p:sp>
      <p:sp>
        <p:nvSpPr>
          <p:cNvPr id="20" name="Shape 18"/>
          <p:cNvSpPr/>
          <p:nvPr/>
        </p:nvSpPr>
        <p:spPr>
          <a:xfrm>
            <a:off x="8017468" y="4894759"/>
            <a:ext cx="3512653" cy="19050"/>
          </a:xfrm>
          <a:prstGeom prst="rect">
            <a:avLst/>
          </a:prstGeom>
          <a:solidFill>
            <a:srgbClr val="1B1B27"/>
          </a:solidFill>
          <a:ln/>
        </p:spPr>
        <p:txBody>
          <a:bodyPr/>
          <a:lstStyle/>
          <a:p>
            <a:endParaRPr lang="ja-JP" altLang="en-US"/>
          </a:p>
        </p:txBody>
      </p:sp>
      <p:sp>
        <p:nvSpPr>
          <p:cNvPr id="21" name="Text 19"/>
          <p:cNvSpPr/>
          <p:nvPr/>
        </p:nvSpPr>
        <p:spPr>
          <a:xfrm>
            <a:off x="8017468" y="5015508"/>
            <a:ext cx="3512653" cy="516930"/>
          </a:xfrm>
          <a:prstGeom prst="rect">
            <a:avLst/>
          </a:prstGeom>
          <a:noFill/>
          <a:ln/>
        </p:spPr>
        <p:txBody>
          <a:bodyPr wrap="square" lIns="0" tIns="0" rIns="0" bIns="0" rtlCol="0" anchor="t">
            <a:normAutofit/>
          </a:bodyPr>
          <a:lstStyle/>
          <a:p>
            <a:pPr marL="0" indent="0" algn="l">
              <a:lnSpc>
                <a:spcPct val="104000"/>
              </a:lnSpc>
              <a:buNone/>
            </a:pPr>
            <a:r>
              <a:rPr lang="ja-JP" altLang="en-US" sz="1600" dirty="0">
                <a:solidFill>
                  <a:srgbClr val="3C3939"/>
                </a:solidFill>
                <a:latin typeface="Raleway" pitchFamily="34" charset="0"/>
                <a:ea typeface="Raleway" pitchFamily="34" charset="-122"/>
                <a:cs typeface="Raleway" pitchFamily="34" charset="-120"/>
              </a:rPr>
              <a:t>福祉・医療・移住・不動産・防災との接続</a:t>
            </a:r>
            <a:endParaRPr lang="ja-JP" sz="1600" dirty="0"/>
          </a:p>
        </p:txBody>
      </p:sp>
      <p:sp>
        <p:nvSpPr>
          <p:cNvPr id="22" name="Text 20"/>
          <p:cNvSpPr/>
          <p:nvPr/>
        </p:nvSpPr>
        <p:spPr>
          <a:xfrm>
            <a:off x="8017468" y="5631656"/>
            <a:ext cx="3512653" cy="264616"/>
          </a:xfrm>
          <a:prstGeom prst="rect">
            <a:avLst/>
          </a:prstGeom>
          <a:noFill/>
          <a:ln/>
        </p:spPr>
        <p:txBody>
          <a:bodyPr wrap="none" lIns="0" tIns="0" rIns="0" bIns="0" rtlCol="0" anchor="t"/>
          <a:lstStyle/>
          <a:p>
            <a:pPr marL="0" indent="0" algn="l">
              <a:lnSpc>
                <a:spcPct val="133000"/>
              </a:lnSpc>
              <a:buNone/>
            </a:pPr>
            <a:r>
              <a:rPr lang="ja-JP" altLang="en-US" sz="1300" dirty="0">
                <a:solidFill>
                  <a:srgbClr val="3C3939"/>
                </a:solidFill>
                <a:latin typeface="Roboto" pitchFamily="34" charset="0"/>
                <a:ea typeface="Roboto" pitchFamily="34" charset="-122"/>
                <a:cs typeface="Roboto" pitchFamily="34" charset="-120"/>
              </a:rPr>
              <a:t>地域システム全体を持続可能な形へ</a:t>
            </a:r>
            <a:endParaRPr lang="ja-JP" sz="13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1B1B27"/>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TotalTime>
  <Words>3451</Words>
  <Application>Microsoft Office PowerPoint</Application>
  <PresentationFormat>ワイド画面</PresentationFormat>
  <Paragraphs>265</Paragraphs>
  <Slides>17</Slides>
  <Notes>17</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17</vt:i4>
      </vt:variant>
    </vt:vector>
  </HeadingPairs>
  <TitlesOfParts>
    <vt:vector size="23" baseType="lpstr">
      <vt:lpstr>Roboto Bold</vt:lpstr>
      <vt:lpstr>Roboto</vt:lpstr>
      <vt:lpstr>Raleway Light</vt:lpstr>
      <vt:lpstr>Arial</vt:lpstr>
      <vt:lpstr>Raleway</vt:lpstr>
      <vt:lpstr>Office Theme</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k.aizawa</dc:creator>
  <cp:lastModifiedBy>相澤国弘</cp:lastModifiedBy>
  <cp:revision>2</cp:revision>
  <dcterms:created xsi:type="dcterms:W3CDTF">2026-08-14T05:58:06Z</dcterms:created>
  <dcterms:modified xsi:type="dcterms:W3CDTF">2026-08-14T14:00:51Z</dcterms:modified>
</cp:coreProperties>
</file>